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34" r:id="rId1"/>
  </p:sldMasterIdLst>
  <p:notesMasterIdLst>
    <p:notesMasterId r:id="rId34"/>
  </p:notesMasterIdLst>
  <p:sldIdLst>
    <p:sldId id="256" r:id="rId2"/>
    <p:sldId id="257" r:id="rId3"/>
    <p:sldId id="279" r:id="rId4"/>
    <p:sldId id="291" r:id="rId5"/>
    <p:sldId id="286" r:id="rId6"/>
    <p:sldId id="290" r:id="rId7"/>
    <p:sldId id="278" r:id="rId8"/>
    <p:sldId id="277" r:id="rId9"/>
    <p:sldId id="281" r:id="rId10"/>
    <p:sldId id="283" r:id="rId11"/>
    <p:sldId id="259" r:id="rId12"/>
    <p:sldId id="284" r:id="rId13"/>
    <p:sldId id="287" r:id="rId14"/>
    <p:sldId id="285" r:id="rId15"/>
    <p:sldId id="288" r:id="rId16"/>
    <p:sldId id="293" r:id="rId17"/>
    <p:sldId id="289" r:id="rId18"/>
    <p:sldId id="260" r:id="rId19"/>
    <p:sldId id="280" r:id="rId20"/>
    <p:sldId id="261" r:id="rId21"/>
    <p:sldId id="269" r:id="rId22"/>
    <p:sldId id="263" r:id="rId23"/>
    <p:sldId id="265" r:id="rId24"/>
    <p:sldId id="266" r:id="rId25"/>
    <p:sldId id="270" r:id="rId26"/>
    <p:sldId id="268" r:id="rId27"/>
    <p:sldId id="271" r:id="rId28"/>
    <p:sldId id="272" r:id="rId29"/>
    <p:sldId id="273" r:id="rId30"/>
    <p:sldId id="274" r:id="rId31"/>
    <p:sldId id="275" r:id="rId32"/>
    <p:sldId id="276" r:id="rId33"/>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pos="3940" userDrawn="1">
          <p15:clr>
            <a:srgbClr val="A4A3A4"/>
          </p15:clr>
        </p15:guide>
        <p15:guide id="3"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9737" autoAdjust="0"/>
    <p:restoredTop sz="87590" autoAdjust="0"/>
  </p:normalViewPr>
  <p:slideViewPr>
    <p:cSldViewPr snapToGrid="0">
      <p:cViewPr varScale="1">
        <p:scale>
          <a:sx n="101" d="100"/>
          <a:sy n="101" d="100"/>
        </p:scale>
        <p:origin x="1296" y="102"/>
      </p:cViewPr>
      <p:guideLst>
        <p:guide pos="3840"/>
        <p:guide pos="3940"/>
        <p:guide orient="horz" pos="2160"/>
      </p:guideLst>
    </p:cSldViewPr>
  </p:slideViewPr>
  <p:notesTextViewPr>
    <p:cViewPr>
      <p:scale>
        <a:sx n="1" d="1"/>
        <a:sy n="1" d="1"/>
      </p:scale>
      <p:origin x="0" y="0"/>
    </p:cViewPr>
  </p:notesTextViewPr>
  <p:sorterViewPr>
    <p:cViewPr>
      <p:scale>
        <a:sx n="100" d="100"/>
        <a:sy n="100" d="100"/>
      </p:scale>
      <p:origin x="0" y="-3534"/>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8135"/>
          </a:xfrm>
          <a:prstGeom prst="rect">
            <a:avLst/>
          </a:prstGeom>
        </p:spPr>
        <p:txBody>
          <a:bodyPr vert="horz" lIns="91440" tIns="45720" rIns="91440" bIns="45720" rtlCol="0"/>
          <a:lstStyle>
            <a:lvl1pPr algn="l">
              <a:defRPr sz="1200"/>
            </a:lvl1pPr>
          </a:lstStyle>
          <a:p>
            <a:endParaRPr lang="bg-BG"/>
          </a:p>
        </p:txBody>
      </p:sp>
      <p:sp>
        <p:nvSpPr>
          <p:cNvPr id="3" name="Date Placeholder 2"/>
          <p:cNvSpPr>
            <a:spLocks noGrp="1"/>
          </p:cNvSpPr>
          <p:nvPr>
            <p:ph type="dt" idx="1"/>
          </p:nvPr>
        </p:nvSpPr>
        <p:spPr>
          <a:xfrm>
            <a:off x="3850443" y="0"/>
            <a:ext cx="2945659" cy="498135"/>
          </a:xfrm>
          <a:prstGeom prst="rect">
            <a:avLst/>
          </a:prstGeom>
        </p:spPr>
        <p:txBody>
          <a:bodyPr vert="horz" lIns="91440" tIns="45720" rIns="91440" bIns="45720" rtlCol="0"/>
          <a:lstStyle>
            <a:lvl1pPr algn="r">
              <a:defRPr sz="1200"/>
            </a:lvl1pPr>
          </a:lstStyle>
          <a:p>
            <a:fld id="{760F4744-F852-4845-AE00-77822B54E033}" type="datetimeFigureOut">
              <a:rPr lang="bg-BG" smtClean="0"/>
              <a:t>11.4.2022 г.</a:t>
            </a:fld>
            <a:endParaRPr lang="bg-BG"/>
          </a:p>
        </p:txBody>
      </p:sp>
      <p:sp>
        <p:nvSpPr>
          <p:cNvPr id="4" name="Slide Image Placeholder 3"/>
          <p:cNvSpPr>
            <a:spLocks noGrp="1" noRot="1" noChangeAspect="1"/>
          </p:cNvSpPr>
          <p:nvPr>
            <p:ph type="sldImg" idx="2"/>
          </p:nvPr>
        </p:nvSpPr>
        <p:spPr>
          <a:xfrm>
            <a:off x="422275" y="1241425"/>
            <a:ext cx="5953125" cy="3349625"/>
          </a:xfrm>
          <a:prstGeom prst="rect">
            <a:avLst/>
          </a:prstGeom>
          <a:noFill/>
          <a:ln w="12700">
            <a:solidFill>
              <a:prstClr val="black"/>
            </a:solidFill>
          </a:ln>
        </p:spPr>
        <p:txBody>
          <a:bodyPr vert="horz" lIns="91440" tIns="45720" rIns="91440" bIns="45720" rtlCol="0" anchor="ctr"/>
          <a:lstStyle/>
          <a:p>
            <a:endParaRPr lang="bg-BG"/>
          </a:p>
        </p:txBody>
      </p:sp>
      <p:sp>
        <p:nvSpPr>
          <p:cNvPr id="5" name="Notes Placeholder 4"/>
          <p:cNvSpPr>
            <a:spLocks noGrp="1"/>
          </p:cNvSpPr>
          <p:nvPr>
            <p:ph type="body" sz="quarter" idx="3"/>
          </p:nvPr>
        </p:nvSpPr>
        <p:spPr>
          <a:xfrm>
            <a:off x="679768" y="4777958"/>
            <a:ext cx="5438140" cy="3909239"/>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bg-BG"/>
          </a:p>
        </p:txBody>
      </p:sp>
      <p:sp>
        <p:nvSpPr>
          <p:cNvPr id="6" name="Footer Placeholder 5"/>
          <p:cNvSpPr>
            <a:spLocks noGrp="1"/>
          </p:cNvSpPr>
          <p:nvPr>
            <p:ph type="ftr" sz="quarter" idx="4"/>
          </p:nvPr>
        </p:nvSpPr>
        <p:spPr>
          <a:xfrm>
            <a:off x="0" y="9430091"/>
            <a:ext cx="2945659" cy="498134"/>
          </a:xfrm>
          <a:prstGeom prst="rect">
            <a:avLst/>
          </a:prstGeom>
        </p:spPr>
        <p:txBody>
          <a:bodyPr vert="horz" lIns="91440" tIns="45720" rIns="91440" bIns="45720" rtlCol="0" anchor="b"/>
          <a:lstStyle>
            <a:lvl1pPr algn="l">
              <a:defRPr sz="1200"/>
            </a:lvl1pPr>
          </a:lstStyle>
          <a:p>
            <a:endParaRPr lang="bg-BG"/>
          </a:p>
        </p:txBody>
      </p:sp>
      <p:sp>
        <p:nvSpPr>
          <p:cNvPr id="7" name="Slide Number Placeholder 6"/>
          <p:cNvSpPr>
            <a:spLocks noGrp="1"/>
          </p:cNvSpPr>
          <p:nvPr>
            <p:ph type="sldNum" sz="quarter" idx="5"/>
          </p:nvPr>
        </p:nvSpPr>
        <p:spPr>
          <a:xfrm>
            <a:off x="3850443" y="9430091"/>
            <a:ext cx="2945659" cy="498134"/>
          </a:xfrm>
          <a:prstGeom prst="rect">
            <a:avLst/>
          </a:prstGeom>
        </p:spPr>
        <p:txBody>
          <a:bodyPr vert="horz" lIns="91440" tIns="45720" rIns="91440" bIns="45720" rtlCol="0" anchor="b"/>
          <a:lstStyle>
            <a:lvl1pPr algn="r">
              <a:defRPr sz="1200"/>
            </a:lvl1pPr>
          </a:lstStyle>
          <a:p>
            <a:fld id="{17B13C5D-FC5D-4B0E-BA25-0F63BFD535AF}" type="slidenum">
              <a:rPr lang="bg-BG" smtClean="0"/>
              <a:t>‹#›</a:t>
            </a:fld>
            <a:endParaRPr lang="bg-BG"/>
          </a:p>
        </p:txBody>
      </p:sp>
    </p:spTree>
    <p:extLst>
      <p:ext uri="{BB962C8B-B14F-4D97-AF65-F5344CB8AC3E}">
        <p14:creationId xmlns:p14="http://schemas.microsoft.com/office/powerpoint/2010/main" val="262528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1</a:t>
            </a:fld>
            <a:endParaRPr lang="bg-BG"/>
          </a:p>
        </p:txBody>
      </p:sp>
    </p:spTree>
    <p:extLst>
      <p:ext uri="{BB962C8B-B14F-4D97-AF65-F5344CB8AC3E}">
        <p14:creationId xmlns:p14="http://schemas.microsoft.com/office/powerpoint/2010/main" val="10505280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17B13C5D-FC5D-4B0E-BA25-0F63BFD535AF}" type="slidenum">
              <a:rPr lang="bg-BG" smtClean="0"/>
              <a:t>10</a:t>
            </a:fld>
            <a:endParaRPr lang="bg-BG"/>
          </a:p>
        </p:txBody>
      </p:sp>
    </p:spTree>
    <p:extLst>
      <p:ext uri="{BB962C8B-B14F-4D97-AF65-F5344CB8AC3E}">
        <p14:creationId xmlns:p14="http://schemas.microsoft.com/office/powerpoint/2010/main" val="31953611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solidFill>
                <a:schemeClr val="tx1"/>
              </a:solidFill>
            </a:endParaRPr>
          </a:p>
        </p:txBody>
      </p:sp>
      <p:sp>
        <p:nvSpPr>
          <p:cNvPr id="4" name="Slide Number Placeholder 3"/>
          <p:cNvSpPr>
            <a:spLocks noGrp="1"/>
          </p:cNvSpPr>
          <p:nvPr>
            <p:ph type="sldNum" sz="quarter" idx="10"/>
          </p:nvPr>
        </p:nvSpPr>
        <p:spPr/>
        <p:txBody>
          <a:bodyPr/>
          <a:lstStyle/>
          <a:p>
            <a:fld id="{17B13C5D-FC5D-4B0E-BA25-0F63BFD535AF}" type="slidenum">
              <a:rPr lang="bg-BG" smtClean="0"/>
              <a:t>11</a:t>
            </a:fld>
            <a:endParaRPr lang="bg-BG"/>
          </a:p>
        </p:txBody>
      </p:sp>
    </p:spTree>
    <p:extLst>
      <p:ext uri="{BB962C8B-B14F-4D97-AF65-F5344CB8AC3E}">
        <p14:creationId xmlns:p14="http://schemas.microsoft.com/office/powerpoint/2010/main" val="23922831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12</a:t>
            </a:fld>
            <a:endParaRPr lang="bg-BG"/>
          </a:p>
        </p:txBody>
      </p:sp>
    </p:spTree>
    <p:extLst>
      <p:ext uri="{BB962C8B-B14F-4D97-AF65-F5344CB8AC3E}">
        <p14:creationId xmlns:p14="http://schemas.microsoft.com/office/powerpoint/2010/main" val="23184652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17B13C5D-FC5D-4B0E-BA25-0F63BFD535AF}" type="slidenum">
              <a:rPr lang="bg-BG" smtClean="0"/>
              <a:t>13</a:t>
            </a:fld>
            <a:endParaRPr lang="bg-BG"/>
          </a:p>
        </p:txBody>
      </p:sp>
    </p:spTree>
    <p:extLst>
      <p:ext uri="{BB962C8B-B14F-4D97-AF65-F5344CB8AC3E}">
        <p14:creationId xmlns:p14="http://schemas.microsoft.com/office/powerpoint/2010/main" val="9986048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dirty="0"/>
          </a:p>
        </p:txBody>
      </p:sp>
      <p:sp>
        <p:nvSpPr>
          <p:cNvPr id="4" name="Slide Number Placeholder 3"/>
          <p:cNvSpPr>
            <a:spLocks noGrp="1"/>
          </p:cNvSpPr>
          <p:nvPr>
            <p:ph type="sldNum" sz="quarter" idx="10"/>
          </p:nvPr>
        </p:nvSpPr>
        <p:spPr/>
        <p:txBody>
          <a:bodyPr/>
          <a:lstStyle/>
          <a:p>
            <a:fld id="{17B13C5D-FC5D-4B0E-BA25-0F63BFD535AF}" type="slidenum">
              <a:rPr lang="bg-BG" smtClean="0"/>
              <a:t>14</a:t>
            </a:fld>
            <a:endParaRPr lang="bg-BG"/>
          </a:p>
        </p:txBody>
      </p:sp>
    </p:spTree>
    <p:extLst>
      <p:ext uri="{BB962C8B-B14F-4D97-AF65-F5344CB8AC3E}">
        <p14:creationId xmlns:p14="http://schemas.microsoft.com/office/powerpoint/2010/main" val="129711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15</a:t>
            </a:fld>
            <a:endParaRPr lang="bg-BG"/>
          </a:p>
        </p:txBody>
      </p:sp>
    </p:spTree>
    <p:extLst>
      <p:ext uri="{BB962C8B-B14F-4D97-AF65-F5344CB8AC3E}">
        <p14:creationId xmlns:p14="http://schemas.microsoft.com/office/powerpoint/2010/main" val="17383638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16</a:t>
            </a:fld>
            <a:endParaRPr lang="bg-BG"/>
          </a:p>
        </p:txBody>
      </p:sp>
    </p:spTree>
    <p:extLst>
      <p:ext uri="{BB962C8B-B14F-4D97-AF65-F5344CB8AC3E}">
        <p14:creationId xmlns:p14="http://schemas.microsoft.com/office/powerpoint/2010/main" val="8210042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17</a:t>
            </a:fld>
            <a:endParaRPr lang="bg-BG"/>
          </a:p>
        </p:txBody>
      </p:sp>
    </p:spTree>
    <p:extLst>
      <p:ext uri="{BB962C8B-B14F-4D97-AF65-F5344CB8AC3E}">
        <p14:creationId xmlns:p14="http://schemas.microsoft.com/office/powerpoint/2010/main" val="42047879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18</a:t>
            </a:fld>
            <a:endParaRPr lang="bg-BG"/>
          </a:p>
        </p:txBody>
      </p:sp>
    </p:spTree>
    <p:extLst>
      <p:ext uri="{BB962C8B-B14F-4D97-AF65-F5344CB8AC3E}">
        <p14:creationId xmlns:p14="http://schemas.microsoft.com/office/powerpoint/2010/main" val="387218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400" dirty="0" smtClean="0"/>
              <a:t>Определеното от кмета</a:t>
            </a:r>
            <a:r>
              <a:rPr lang="bg-BG" sz="1400" baseline="0" dirty="0" smtClean="0"/>
              <a:t> </a:t>
            </a:r>
            <a:r>
              <a:rPr lang="bg-BG" sz="1400" dirty="0" smtClean="0"/>
              <a:t>ЛИЦЕ ЗА КОНТАКТ реално е координатор на общината </a:t>
            </a:r>
            <a:r>
              <a:rPr lang="ru-RU" sz="1400" dirty="0" smtClean="0"/>
              <a:t>по всички въпроси, свързани с нейната кандидатурата</a:t>
            </a:r>
            <a:r>
              <a:rPr lang="ru-RU" sz="1400" baseline="0" dirty="0" smtClean="0"/>
              <a:t> за присъждане на Етикета. </a:t>
            </a:r>
          </a:p>
          <a:p>
            <a:r>
              <a:rPr lang="ru-RU" sz="1400" baseline="0" dirty="0" smtClean="0"/>
              <a:t>Например в </a:t>
            </a:r>
            <a:r>
              <a:rPr lang="ru-RU" sz="1400" dirty="0" smtClean="0"/>
              <a:t>отделните етапи на процедурата, лицето за контакт може да бъде потърсено за съдействие, информация или техническа помощ</a:t>
            </a:r>
            <a:r>
              <a:rPr lang="ru-RU" sz="1400" baseline="0" dirty="0" smtClean="0"/>
              <a:t> </a:t>
            </a:r>
            <a:r>
              <a:rPr lang="ru-RU" sz="1400" dirty="0" smtClean="0"/>
              <a:t>от фирмата външен изпълнител, която ще извърши анкетните проучвания сред гражданите и общинските съветници. </a:t>
            </a:r>
          </a:p>
          <a:p>
            <a:r>
              <a:rPr lang="ru-RU" sz="1400" dirty="0" smtClean="0"/>
              <a:t>В етап административна проверка</a:t>
            </a:r>
            <a:r>
              <a:rPr lang="ru-RU" sz="1400" baseline="0" dirty="0" smtClean="0"/>
              <a:t> на документите за кандидатстване на общината, който се извършва от Секретариата на Националната платформа, лицето за контакт ще получи Уведомление ако има установена липса или нередност в някои от предоставените от общината документи за кандидатстване.</a:t>
            </a:r>
            <a:endParaRPr lang="bg-BG" sz="1400" dirty="0"/>
          </a:p>
        </p:txBody>
      </p:sp>
      <p:sp>
        <p:nvSpPr>
          <p:cNvPr id="4" name="Slide Number Placeholder 3"/>
          <p:cNvSpPr>
            <a:spLocks noGrp="1"/>
          </p:cNvSpPr>
          <p:nvPr>
            <p:ph type="sldNum" sz="quarter" idx="10"/>
          </p:nvPr>
        </p:nvSpPr>
        <p:spPr/>
        <p:txBody>
          <a:bodyPr/>
          <a:lstStyle/>
          <a:p>
            <a:fld id="{17B13C5D-FC5D-4B0E-BA25-0F63BFD535AF}" type="slidenum">
              <a:rPr lang="bg-BG" smtClean="0"/>
              <a:t>19</a:t>
            </a:fld>
            <a:endParaRPr lang="bg-BG"/>
          </a:p>
        </p:txBody>
      </p:sp>
    </p:spTree>
    <p:extLst>
      <p:ext uri="{BB962C8B-B14F-4D97-AF65-F5344CB8AC3E}">
        <p14:creationId xmlns:p14="http://schemas.microsoft.com/office/powerpoint/2010/main" val="16747229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2</a:t>
            </a:fld>
            <a:endParaRPr lang="bg-BG"/>
          </a:p>
        </p:txBody>
      </p:sp>
    </p:spTree>
    <p:extLst>
      <p:ext uri="{BB962C8B-B14F-4D97-AF65-F5344CB8AC3E}">
        <p14:creationId xmlns:p14="http://schemas.microsoft.com/office/powerpoint/2010/main" val="157831470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20</a:t>
            </a:fld>
            <a:endParaRPr lang="bg-BG"/>
          </a:p>
        </p:txBody>
      </p:sp>
    </p:spTree>
    <p:extLst>
      <p:ext uri="{BB962C8B-B14F-4D97-AF65-F5344CB8AC3E}">
        <p14:creationId xmlns:p14="http://schemas.microsoft.com/office/powerpoint/2010/main" val="29896939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21</a:t>
            </a:fld>
            <a:endParaRPr lang="bg-BG"/>
          </a:p>
        </p:txBody>
      </p:sp>
    </p:spTree>
    <p:extLst>
      <p:ext uri="{BB962C8B-B14F-4D97-AF65-F5344CB8AC3E}">
        <p14:creationId xmlns:p14="http://schemas.microsoft.com/office/powerpoint/2010/main" val="336426002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b="1" dirty="0"/>
          </a:p>
        </p:txBody>
      </p:sp>
      <p:sp>
        <p:nvSpPr>
          <p:cNvPr id="4" name="Slide Number Placeholder 3"/>
          <p:cNvSpPr>
            <a:spLocks noGrp="1"/>
          </p:cNvSpPr>
          <p:nvPr>
            <p:ph type="sldNum" sz="quarter" idx="10"/>
          </p:nvPr>
        </p:nvSpPr>
        <p:spPr/>
        <p:txBody>
          <a:bodyPr/>
          <a:lstStyle/>
          <a:p>
            <a:fld id="{17B13C5D-FC5D-4B0E-BA25-0F63BFD535AF}" type="slidenum">
              <a:rPr lang="bg-BG" smtClean="0"/>
              <a:t>22</a:t>
            </a:fld>
            <a:endParaRPr lang="bg-BG"/>
          </a:p>
        </p:txBody>
      </p:sp>
    </p:spTree>
    <p:extLst>
      <p:ext uri="{BB962C8B-B14F-4D97-AF65-F5344CB8AC3E}">
        <p14:creationId xmlns:p14="http://schemas.microsoft.com/office/powerpoint/2010/main" val="23786500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400" dirty="0" smtClean="0"/>
              <a:t>Примерът</a:t>
            </a:r>
            <a:r>
              <a:rPr lang="bg-BG" sz="1400" baseline="0" dirty="0" smtClean="0"/>
              <a:t> е за правилно попълнен работен лист за Принцип 1.</a:t>
            </a:r>
          </a:p>
          <a:p>
            <a:r>
              <a:rPr lang="bg-BG" sz="1400" baseline="0" dirty="0" smtClean="0"/>
              <a:t>Общината е поставила оценка на всичките 7 индикатора за този принцип – на редове от 4 до 10 включително.</a:t>
            </a:r>
            <a:br>
              <a:rPr lang="bg-BG" sz="1400" baseline="0" dirty="0" smtClean="0"/>
            </a:br>
            <a:r>
              <a:rPr lang="bg-BG" sz="1400" baseline="0" dirty="0" smtClean="0"/>
              <a:t>Общината е поставила оценка на твърдението, съответстващо на въпрос от анкетата за гражданите на ред </a:t>
            </a:r>
            <a:r>
              <a:rPr lang="en-US" sz="1400" baseline="0" dirty="0" smtClean="0"/>
              <a:t>11</a:t>
            </a:r>
            <a:r>
              <a:rPr lang="bg-BG" sz="1400" baseline="0" dirty="0" smtClean="0"/>
              <a:t>.</a:t>
            </a:r>
            <a:endParaRPr lang="bg-BG" sz="1400" dirty="0"/>
          </a:p>
        </p:txBody>
      </p:sp>
      <p:sp>
        <p:nvSpPr>
          <p:cNvPr id="4" name="Slide Number Placeholder 3"/>
          <p:cNvSpPr>
            <a:spLocks noGrp="1"/>
          </p:cNvSpPr>
          <p:nvPr>
            <p:ph type="sldNum" sz="quarter" idx="10"/>
          </p:nvPr>
        </p:nvSpPr>
        <p:spPr/>
        <p:txBody>
          <a:bodyPr/>
          <a:lstStyle/>
          <a:p>
            <a:fld id="{17B13C5D-FC5D-4B0E-BA25-0F63BFD535AF}" type="slidenum">
              <a:rPr lang="bg-BG" smtClean="0"/>
              <a:t>23</a:t>
            </a:fld>
            <a:endParaRPr lang="bg-BG"/>
          </a:p>
        </p:txBody>
      </p:sp>
    </p:spTree>
    <p:extLst>
      <p:ext uri="{BB962C8B-B14F-4D97-AF65-F5344CB8AC3E}">
        <p14:creationId xmlns:p14="http://schemas.microsoft.com/office/powerpoint/2010/main" val="20001252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bg-BG" sz="1600" dirty="0" smtClean="0"/>
              <a:t>След като общината попълни всички работни листове – за всеки от 12-те принципа</a:t>
            </a:r>
            <a:r>
              <a:rPr lang="bg-BG" sz="1600" baseline="0" dirty="0" smtClean="0"/>
              <a:t>, автоматично се попълва последния работен лист </a:t>
            </a:r>
            <a:r>
              <a:rPr lang="bg-BG" sz="1600" i="1" baseline="0" dirty="0" smtClean="0"/>
              <a:t>Обобщена матрица за нива на </a:t>
            </a:r>
            <a:r>
              <a:rPr lang="bg-BG" sz="1600" i="0" baseline="0" dirty="0" smtClean="0"/>
              <a:t>изпълнение.</a:t>
            </a:r>
          </a:p>
          <a:p>
            <a:r>
              <a:rPr lang="bg-BG" sz="1600" i="0" baseline="0" dirty="0" smtClean="0"/>
              <a:t>В тази матрица се съдържат нивата на изпълнение съответно на: Оценката на твърдение и Оценка на изпълнение на принципите.</a:t>
            </a:r>
          </a:p>
          <a:p>
            <a:endParaRPr lang="bg-BG" i="0" dirty="0"/>
          </a:p>
        </p:txBody>
      </p:sp>
      <p:sp>
        <p:nvSpPr>
          <p:cNvPr id="4" name="Slide Number Placeholder 3"/>
          <p:cNvSpPr>
            <a:spLocks noGrp="1"/>
          </p:cNvSpPr>
          <p:nvPr>
            <p:ph type="sldNum" sz="quarter" idx="10"/>
          </p:nvPr>
        </p:nvSpPr>
        <p:spPr/>
        <p:txBody>
          <a:bodyPr/>
          <a:lstStyle/>
          <a:p>
            <a:fld id="{17B13C5D-FC5D-4B0E-BA25-0F63BFD535AF}" type="slidenum">
              <a:rPr lang="bg-BG" smtClean="0"/>
              <a:t>24</a:t>
            </a:fld>
            <a:endParaRPr lang="bg-BG"/>
          </a:p>
        </p:txBody>
      </p:sp>
    </p:spTree>
    <p:extLst>
      <p:ext uri="{BB962C8B-B14F-4D97-AF65-F5344CB8AC3E}">
        <p14:creationId xmlns:p14="http://schemas.microsoft.com/office/powerpoint/2010/main" val="2339419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25</a:t>
            </a:fld>
            <a:endParaRPr lang="bg-BG"/>
          </a:p>
        </p:txBody>
      </p:sp>
    </p:spTree>
    <p:extLst>
      <p:ext uri="{BB962C8B-B14F-4D97-AF65-F5344CB8AC3E}">
        <p14:creationId xmlns:p14="http://schemas.microsoft.com/office/powerpoint/2010/main" val="35447744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26</a:t>
            </a:fld>
            <a:endParaRPr lang="bg-BG"/>
          </a:p>
        </p:txBody>
      </p:sp>
    </p:spTree>
    <p:extLst>
      <p:ext uri="{BB962C8B-B14F-4D97-AF65-F5344CB8AC3E}">
        <p14:creationId xmlns:p14="http://schemas.microsoft.com/office/powerpoint/2010/main" val="32864683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sz="1400" dirty="0" smtClean="0"/>
          </a:p>
          <a:p>
            <a:r>
              <a:rPr lang="ru-RU" sz="1400" dirty="0" smtClean="0"/>
              <a:t>Примерният списък от документи, доказващи прилагането на 12-те принципа</a:t>
            </a:r>
            <a:r>
              <a:rPr lang="ru-RU" sz="1400" baseline="0" dirty="0" smtClean="0"/>
              <a:t> </a:t>
            </a:r>
            <a:r>
              <a:rPr lang="ru-RU" sz="1400" dirty="0" smtClean="0"/>
              <a:t>е изготвен основно на базата на проведени досега процедури за присъждане на Етикета</a:t>
            </a:r>
            <a:r>
              <a:rPr lang="ru-RU" sz="1400" baseline="0" dirty="0" smtClean="0"/>
              <a:t> </a:t>
            </a:r>
            <a:r>
              <a:rPr lang="ru-RU" sz="1400" dirty="0" smtClean="0"/>
              <a:t>в рамките на проект „Инициативи за прилагане на 12-те принципа за добро управление от Стратегията за иновации и добро управление на местно ниво на Съвета на Европа“,</a:t>
            </a:r>
            <a:r>
              <a:rPr lang="ru-RU" sz="1400" baseline="0" dirty="0" smtClean="0"/>
              <a:t> с бенефициент </a:t>
            </a:r>
            <a:r>
              <a:rPr lang="ru-RU" sz="1400" dirty="0" smtClean="0"/>
              <a:t>МРРБ, финансиран от Оперативна програма „Добро управление.</a:t>
            </a:r>
          </a:p>
          <a:p>
            <a:r>
              <a:rPr lang="ru-RU" sz="1400" dirty="0" smtClean="0"/>
              <a:t>Целта е да се подпомогнат общините при тяхното кандидатстване за присъждането на Европейския етикет. </a:t>
            </a:r>
            <a:endParaRPr lang="bg-BG" sz="1400" dirty="0"/>
          </a:p>
        </p:txBody>
      </p:sp>
      <p:sp>
        <p:nvSpPr>
          <p:cNvPr id="4" name="Slide Number Placeholder 3"/>
          <p:cNvSpPr>
            <a:spLocks noGrp="1"/>
          </p:cNvSpPr>
          <p:nvPr>
            <p:ph type="sldNum" sz="quarter" idx="10"/>
          </p:nvPr>
        </p:nvSpPr>
        <p:spPr/>
        <p:txBody>
          <a:bodyPr/>
          <a:lstStyle/>
          <a:p>
            <a:fld id="{17B13C5D-FC5D-4B0E-BA25-0F63BFD535AF}" type="slidenum">
              <a:rPr lang="bg-BG" smtClean="0"/>
              <a:t>27</a:t>
            </a:fld>
            <a:endParaRPr lang="bg-BG"/>
          </a:p>
        </p:txBody>
      </p:sp>
    </p:spTree>
    <p:extLst>
      <p:ext uri="{BB962C8B-B14F-4D97-AF65-F5344CB8AC3E}">
        <p14:creationId xmlns:p14="http://schemas.microsoft.com/office/powerpoint/2010/main" val="20090929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28</a:t>
            </a:fld>
            <a:endParaRPr lang="bg-BG"/>
          </a:p>
        </p:txBody>
      </p:sp>
    </p:spTree>
    <p:extLst>
      <p:ext uri="{BB962C8B-B14F-4D97-AF65-F5344CB8AC3E}">
        <p14:creationId xmlns:p14="http://schemas.microsoft.com/office/powerpoint/2010/main" val="192655629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29</a:t>
            </a:fld>
            <a:endParaRPr lang="bg-BG"/>
          </a:p>
        </p:txBody>
      </p:sp>
    </p:spTree>
    <p:extLst>
      <p:ext uri="{BB962C8B-B14F-4D97-AF65-F5344CB8AC3E}">
        <p14:creationId xmlns:p14="http://schemas.microsoft.com/office/powerpoint/2010/main" val="20738993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3</a:t>
            </a:fld>
            <a:endParaRPr lang="bg-BG"/>
          </a:p>
        </p:txBody>
      </p:sp>
    </p:spTree>
    <p:extLst>
      <p:ext uri="{BB962C8B-B14F-4D97-AF65-F5344CB8AC3E}">
        <p14:creationId xmlns:p14="http://schemas.microsoft.com/office/powerpoint/2010/main" val="12850515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30</a:t>
            </a:fld>
            <a:endParaRPr lang="bg-BG"/>
          </a:p>
        </p:txBody>
      </p:sp>
    </p:spTree>
    <p:extLst>
      <p:ext uri="{BB962C8B-B14F-4D97-AF65-F5344CB8AC3E}">
        <p14:creationId xmlns:p14="http://schemas.microsoft.com/office/powerpoint/2010/main" val="41508965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31</a:t>
            </a:fld>
            <a:endParaRPr lang="bg-BG"/>
          </a:p>
        </p:txBody>
      </p:sp>
    </p:spTree>
    <p:extLst>
      <p:ext uri="{BB962C8B-B14F-4D97-AF65-F5344CB8AC3E}">
        <p14:creationId xmlns:p14="http://schemas.microsoft.com/office/powerpoint/2010/main" val="7224404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32</a:t>
            </a:fld>
            <a:endParaRPr lang="bg-BG"/>
          </a:p>
        </p:txBody>
      </p:sp>
    </p:spTree>
    <p:extLst>
      <p:ext uri="{BB962C8B-B14F-4D97-AF65-F5344CB8AC3E}">
        <p14:creationId xmlns:p14="http://schemas.microsoft.com/office/powerpoint/2010/main" val="30731569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4</a:t>
            </a:fld>
            <a:endParaRPr lang="bg-BG"/>
          </a:p>
        </p:txBody>
      </p:sp>
    </p:spTree>
    <p:extLst>
      <p:ext uri="{BB962C8B-B14F-4D97-AF65-F5344CB8AC3E}">
        <p14:creationId xmlns:p14="http://schemas.microsoft.com/office/powerpoint/2010/main" val="3007074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5</a:t>
            </a:fld>
            <a:endParaRPr lang="bg-BG"/>
          </a:p>
        </p:txBody>
      </p:sp>
    </p:spTree>
    <p:extLst>
      <p:ext uri="{BB962C8B-B14F-4D97-AF65-F5344CB8AC3E}">
        <p14:creationId xmlns:p14="http://schemas.microsoft.com/office/powerpoint/2010/main" val="38662610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6</a:t>
            </a:fld>
            <a:endParaRPr lang="bg-BG"/>
          </a:p>
        </p:txBody>
      </p:sp>
    </p:spTree>
    <p:extLst>
      <p:ext uri="{BB962C8B-B14F-4D97-AF65-F5344CB8AC3E}">
        <p14:creationId xmlns:p14="http://schemas.microsoft.com/office/powerpoint/2010/main" val="40091946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7</a:t>
            </a:fld>
            <a:endParaRPr lang="bg-BG"/>
          </a:p>
        </p:txBody>
      </p:sp>
    </p:spTree>
    <p:extLst>
      <p:ext uri="{BB962C8B-B14F-4D97-AF65-F5344CB8AC3E}">
        <p14:creationId xmlns:p14="http://schemas.microsoft.com/office/powerpoint/2010/main" val="23962498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bg-BG"/>
          </a:p>
        </p:txBody>
      </p:sp>
      <p:sp>
        <p:nvSpPr>
          <p:cNvPr id="4" name="Slide Number Placeholder 3"/>
          <p:cNvSpPr>
            <a:spLocks noGrp="1"/>
          </p:cNvSpPr>
          <p:nvPr>
            <p:ph type="sldNum" sz="quarter" idx="10"/>
          </p:nvPr>
        </p:nvSpPr>
        <p:spPr/>
        <p:txBody>
          <a:bodyPr/>
          <a:lstStyle/>
          <a:p>
            <a:fld id="{17B13C5D-FC5D-4B0E-BA25-0F63BFD535AF}" type="slidenum">
              <a:rPr lang="bg-BG" smtClean="0"/>
              <a:t>8</a:t>
            </a:fld>
            <a:endParaRPr lang="bg-BG"/>
          </a:p>
        </p:txBody>
      </p:sp>
    </p:spTree>
    <p:extLst>
      <p:ext uri="{BB962C8B-B14F-4D97-AF65-F5344CB8AC3E}">
        <p14:creationId xmlns:p14="http://schemas.microsoft.com/office/powerpoint/2010/main" val="21777584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4450" marR="0" lvl="0" indent="312738" algn="just" defTabSz="914400" rtl="0" eaLnBrk="1" fontAlgn="auto" latinLnBrk="0" hangingPunct="1">
              <a:lnSpc>
                <a:spcPct val="90000"/>
              </a:lnSpc>
              <a:spcBef>
                <a:spcPts val="1400"/>
              </a:spcBef>
              <a:spcAft>
                <a:spcPts val="0"/>
              </a:spcAft>
              <a:buClr>
                <a:srgbClr val="000000"/>
              </a:buClr>
              <a:buSzPct val="80000"/>
              <a:buFont typeface="Corbel" pitchFamily="34" charset="0"/>
              <a:buNone/>
              <a:tabLst/>
              <a:defRPr/>
            </a:pPr>
            <a:r>
              <a:rPr kumimoji="0" lang="ru-RU" sz="1500" b="0" i="0" u="none" strike="noStrike" kern="1200" cap="none" spc="0" normalizeH="0" baseline="0" noProof="0" dirty="0" smtClean="0">
                <a:ln>
                  <a:noFill/>
                </a:ln>
                <a:solidFill>
                  <a:srgbClr val="000000"/>
                </a:solidFill>
                <a:effectLst/>
                <a:uLnTx/>
                <a:uFillTx/>
                <a:latin typeface="Corbel" panose="020B0503020204020204"/>
                <a:ea typeface="+mn-ea"/>
                <a:cs typeface="+mn-cs"/>
              </a:rPr>
              <a:t>Европейският етикет се символизира от специално изработен приз - кристален дванадесетостен с гравирани 12-те принципа за добро демократично управление, логото на Съвета на Европа и периода на валидност на Европейския етикет. Общините, на които е присъден Европейския етикет, получават приза и сертификат, удостоверяващ прилагането на европейските принципи за добро демократично управление и постигнатото високо качество на управление в общината. Периодът на валидност на Европейския етикет е 2 години.</a:t>
            </a:r>
          </a:p>
          <a:p>
            <a:endParaRPr lang="bg-BG" dirty="0"/>
          </a:p>
        </p:txBody>
      </p:sp>
      <p:sp>
        <p:nvSpPr>
          <p:cNvPr id="4" name="Slide Number Placeholder 3"/>
          <p:cNvSpPr>
            <a:spLocks noGrp="1"/>
          </p:cNvSpPr>
          <p:nvPr>
            <p:ph type="sldNum" sz="quarter" idx="10"/>
          </p:nvPr>
        </p:nvSpPr>
        <p:spPr/>
        <p:txBody>
          <a:bodyPr/>
          <a:lstStyle/>
          <a:p>
            <a:fld id="{17B13C5D-FC5D-4B0E-BA25-0F63BFD535AF}" type="slidenum">
              <a:rPr lang="bg-BG" smtClean="0"/>
              <a:t>9</a:t>
            </a:fld>
            <a:endParaRPr lang="bg-BG"/>
          </a:p>
        </p:txBody>
      </p:sp>
    </p:spTree>
    <p:extLst>
      <p:ext uri="{BB962C8B-B14F-4D97-AF65-F5344CB8AC3E}">
        <p14:creationId xmlns:p14="http://schemas.microsoft.com/office/powerpoint/2010/main" val="28705786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chemeClr val="tx1"/>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E7291CD9-4976-47B6-B638-6C6EF3F9BF38}" type="datetime1">
              <a:rPr lang="bg-BG" smtClean="0"/>
              <a:t>11.4.2022 г.</a:t>
            </a:fld>
            <a:endParaRPr lang="bg-BG"/>
          </a:p>
        </p:txBody>
      </p:sp>
      <p:sp>
        <p:nvSpPr>
          <p:cNvPr id="5" name="Footer Placeholder 4"/>
          <p:cNvSpPr>
            <a:spLocks noGrp="1"/>
          </p:cNvSpPr>
          <p:nvPr>
            <p:ph type="ftr" sz="quarter" idx="11"/>
          </p:nvPr>
        </p:nvSpPr>
        <p:spPr/>
        <p:txBody>
          <a:bodyPr/>
          <a:lstStyle>
            <a:lvl1pPr>
              <a:defRPr>
                <a:solidFill>
                  <a:schemeClr val="tx1"/>
                </a:solidFill>
              </a:defRPr>
            </a:lvl1p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C377F87D-76DC-4CAB-A702-DE12369E759A}" type="slidenum">
              <a:rPr lang="bg-BG" smtClean="0"/>
              <a:t>‹#›</a:t>
            </a:fld>
            <a:endParaRPr lang="bg-BG"/>
          </a:p>
        </p:txBody>
      </p:sp>
      <p:cxnSp>
        <p:nvCxnSpPr>
          <p:cNvPr id="8" name="Straight Connector 7"/>
          <p:cNvCxnSpPr/>
          <p:nvPr/>
        </p:nvCxnSpPr>
        <p:spPr>
          <a:xfrm>
            <a:off x="1978660" y="3733800"/>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281176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46DC0CFC-A56C-4252-BFA4-D885E264DF31}" type="datetime1">
              <a:rPr lang="bg-BG" smtClean="0"/>
              <a:t>11.4.2022 г.</a:t>
            </a:fld>
            <a:endParaRPr lang="bg-BG"/>
          </a:p>
        </p:txBody>
      </p:sp>
      <p:sp>
        <p:nvSpPr>
          <p:cNvPr id="5" name="Footer Placeholder 4"/>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6" name="Slide Number Placeholder 5"/>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32148464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92ED65D-3DD0-4840-9C74-5EED4B9299C5}" type="datetime1">
              <a:rPr lang="bg-BG" smtClean="0"/>
              <a:t>11.4.2022 г.</a:t>
            </a:fld>
            <a:endParaRPr lang="bg-BG"/>
          </a:p>
        </p:txBody>
      </p:sp>
      <p:sp>
        <p:nvSpPr>
          <p:cNvPr id="5" name="Footer Placeholder 4"/>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6" name="Slide Number Placeholder 5"/>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349837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A5EBF30F-6FC6-4B94-BBB4-38B37DC7AC19}" type="datetime1">
              <a:rPr lang="bg-BG" smtClean="0"/>
              <a:t>11.4.2022 г.</a:t>
            </a:fld>
            <a:endParaRPr lang="bg-BG"/>
          </a:p>
        </p:txBody>
      </p:sp>
      <p:sp>
        <p:nvSpPr>
          <p:cNvPr id="5" name="Footer Placeholder 4"/>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6" name="Slide Number Placeholder 5"/>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886280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en-US" smtClean="0"/>
              <a:t>Click to edit Master title style</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9DFBC363-CE95-4FD6-901A-F26B852653C4}" type="datetime1">
              <a:rPr lang="bg-BG" smtClean="0"/>
              <a:t>11.4.2022 г.</a:t>
            </a:fld>
            <a:endParaRPr lang="bg-BG"/>
          </a:p>
        </p:txBody>
      </p:sp>
      <p:sp>
        <p:nvSpPr>
          <p:cNvPr id="5" name="Footer Placeholder 4"/>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6" name="Slide Number Placeholder 5"/>
          <p:cNvSpPr>
            <a:spLocks noGrp="1"/>
          </p:cNvSpPr>
          <p:nvPr>
            <p:ph type="sldNum" sz="quarter" idx="12"/>
          </p:nvPr>
        </p:nvSpPr>
        <p:spPr/>
        <p:txBody>
          <a:bodyPr/>
          <a:lstStyle/>
          <a:p>
            <a:fld id="{C377F87D-76DC-4CAB-A702-DE12369E759A}" type="slidenum">
              <a:rPr lang="bg-BG" smtClean="0"/>
              <a:t>‹#›</a:t>
            </a:fld>
            <a:endParaRPr lang="bg-BG"/>
          </a:p>
        </p:txBody>
      </p:sp>
      <p:cxnSp>
        <p:nvCxnSpPr>
          <p:cNvPr id="7" name="Straight Connector 6"/>
          <p:cNvCxnSpPr/>
          <p:nvPr/>
        </p:nvCxnSpPr>
        <p:spPr>
          <a:xfrm>
            <a:off x="1981200" y="4020408"/>
            <a:ext cx="8229601"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6630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06EC4FB-3CFC-44D6-8C73-38AD9A9752D6}" type="datetime1">
              <a:rPr lang="bg-BG" smtClean="0"/>
              <a:t>11.4.2022 г.</a:t>
            </a:fld>
            <a:endParaRPr lang="bg-BG"/>
          </a:p>
        </p:txBody>
      </p:sp>
      <p:sp>
        <p:nvSpPr>
          <p:cNvPr id="6" name="Footer Placeholder 5"/>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7" name="Slide Number Placeholder 6"/>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11537383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345FAA44-225F-48F7-A267-B5D7C41D81F3}" type="datetime1">
              <a:rPr lang="bg-BG" smtClean="0"/>
              <a:t>11.4.2022 г.</a:t>
            </a:fld>
            <a:endParaRPr lang="bg-BG"/>
          </a:p>
        </p:txBody>
      </p:sp>
      <p:sp>
        <p:nvSpPr>
          <p:cNvPr id="8" name="Footer Placeholder 7"/>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9" name="Slide Number Placeholder 8"/>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2073638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62F1607-57CA-4DA1-B454-A31A2D6BC2AF}" type="datetime1">
              <a:rPr lang="bg-BG" smtClean="0"/>
              <a:t>11.4.2022 г.</a:t>
            </a:fld>
            <a:endParaRPr lang="bg-BG"/>
          </a:p>
        </p:txBody>
      </p:sp>
      <p:sp>
        <p:nvSpPr>
          <p:cNvPr id="4" name="Footer Placeholder 3"/>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5" name="Slide Number Placeholder 4"/>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16474104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AF7B59-BDF5-40D9-A478-B77E8F2B4C6F}" type="datetime1">
              <a:rPr lang="bg-BG" smtClean="0"/>
              <a:t>11.4.2022 г.</a:t>
            </a:fld>
            <a:endParaRPr lang="bg-BG"/>
          </a:p>
        </p:txBody>
      </p:sp>
      <p:sp>
        <p:nvSpPr>
          <p:cNvPr id="3" name="Footer Placeholder 2"/>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4" name="Slide Number Placeholder 3"/>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22802201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CD6F4C45-5A33-406C-AADA-3DE1B7BD6298}" type="datetime1">
              <a:rPr lang="bg-BG" smtClean="0"/>
              <a:t>11.4.2022 г.</a:t>
            </a:fld>
            <a:endParaRPr lang="bg-BG"/>
          </a:p>
        </p:txBody>
      </p:sp>
      <p:sp>
        <p:nvSpPr>
          <p:cNvPr id="6" name="Footer Placeholder 5"/>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7" name="Slide Number Placeholder 6"/>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3430021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Edit Master text styles</a:t>
            </a:r>
          </a:p>
        </p:txBody>
      </p:sp>
      <p:sp>
        <p:nvSpPr>
          <p:cNvPr id="5" name="Date Placeholder 4"/>
          <p:cNvSpPr>
            <a:spLocks noGrp="1"/>
          </p:cNvSpPr>
          <p:nvPr>
            <p:ph type="dt" sz="half" idx="10"/>
          </p:nvPr>
        </p:nvSpPr>
        <p:spPr/>
        <p:txBody>
          <a:bodyPr/>
          <a:lstStyle/>
          <a:p>
            <a:fld id="{92C9F17F-BE35-4170-B6AC-51A4B114D1C7}" type="datetime1">
              <a:rPr lang="bg-BG" smtClean="0"/>
              <a:t>11.4.2022 г.</a:t>
            </a:fld>
            <a:endParaRPr lang="bg-BG"/>
          </a:p>
        </p:txBody>
      </p:sp>
      <p:sp>
        <p:nvSpPr>
          <p:cNvPr id="6" name="Footer Placeholder 5"/>
          <p:cNvSpPr>
            <a:spLocks noGrp="1"/>
          </p:cNvSpPr>
          <p:nvPr>
            <p:ph type="ftr" sz="quarter" idx="11"/>
          </p:nvPr>
        </p:nvSpPr>
        <p:spPr/>
        <p:txBody>
          <a:body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7" name="Slide Number Placeholder 6"/>
          <p:cNvSpPr>
            <a:spLocks noGrp="1"/>
          </p:cNvSpPr>
          <p:nvPr>
            <p:ph type="sldNum" sz="quarter" idx="12"/>
          </p:nvPr>
        </p:nvSpPr>
        <p:spPr/>
        <p:txBody>
          <a:bodyPr/>
          <a:lstStyle/>
          <a:p>
            <a:fld id="{C377F87D-76DC-4CAB-A702-DE12369E759A}" type="slidenum">
              <a:rPr lang="bg-BG" smtClean="0"/>
              <a:t>‹#›</a:t>
            </a:fld>
            <a:endParaRPr lang="bg-BG"/>
          </a:p>
        </p:txBody>
      </p:sp>
    </p:spTree>
    <p:extLst>
      <p:ext uri="{BB962C8B-B14F-4D97-AF65-F5344CB8AC3E}">
        <p14:creationId xmlns:p14="http://schemas.microsoft.com/office/powerpoint/2010/main" val="19564321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tx1"/>
                </a:solidFill>
              </a:defRPr>
            </a:lvl1pPr>
          </a:lstStyle>
          <a:p>
            <a:fld id="{924B7303-50AF-466D-BE72-A8BA73F262DE}" type="datetime1">
              <a:rPr lang="bg-BG" smtClean="0"/>
              <a:t>11.4.2022 г.</a:t>
            </a:fld>
            <a:endParaRPr lang="bg-BG"/>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tx1"/>
                </a:solidFill>
              </a:defRPr>
            </a:lvl1pPr>
          </a:lstStyle>
          <a:p>
            <a:r>
              <a:rPr lang="ru-RU" smtClean="0"/>
              <a:t>ШЕСТА ПРОЦЕДУРА ЗА ПРИСЪЖДАНЕ НА ЕВРОПЕЙСКИ ЕТИКЕТ ЗА ИНОВАЦИИ И ДОБРО УПРАВЛЕНИЕ НА МЕСТНО НИВО - 2022 г.</a:t>
            </a:r>
            <a:endParaRPr lang="bg-BG"/>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tx1"/>
                </a:solidFill>
              </a:defRPr>
            </a:lvl1pPr>
          </a:lstStyle>
          <a:p>
            <a:fld id="{C377F87D-76DC-4CAB-A702-DE12369E759A}" type="slidenum">
              <a:rPr lang="bg-BG" smtClean="0"/>
              <a:t>‹#›</a:t>
            </a:fld>
            <a:endParaRPr lang="bg-BG"/>
          </a:p>
        </p:txBody>
      </p:sp>
    </p:spTree>
    <p:extLst>
      <p:ext uri="{BB962C8B-B14F-4D97-AF65-F5344CB8AC3E}">
        <p14:creationId xmlns:p14="http://schemas.microsoft.com/office/powerpoint/2010/main" val="2175595508"/>
      </p:ext>
    </p:extLst>
  </p:cSld>
  <p:clrMap bg1="lt1" tx1="dk1" bg2="lt2" tx2="dk2" accent1="accent1" accent2="accent2" accent3="accent3" accent4="accent4" accent5="accent5" accent6="accent6" hlink="hlink" folHlink="folHlink"/>
  <p:sldLayoutIdLst>
    <p:sldLayoutId id="2147483835" r:id="rId1"/>
    <p:sldLayoutId id="2147483836" r:id="rId2"/>
    <p:sldLayoutId id="2147483837" r:id="rId3"/>
    <p:sldLayoutId id="2147483838" r:id="rId4"/>
    <p:sldLayoutId id="2147483839" r:id="rId5"/>
    <p:sldLayoutId id="2147483840" r:id="rId6"/>
    <p:sldLayoutId id="2147483841" r:id="rId7"/>
    <p:sldLayoutId id="2147483842" r:id="rId8"/>
    <p:sldLayoutId id="2147483843" r:id="rId9"/>
    <p:sldLayoutId id="2147483844" r:id="rId10"/>
    <p:sldLayoutId id="2147483845"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tx1"/>
        </a:buClr>
        <a:buSzPct val="80000"/>
        <a:buFont typeface="Corbel" pitchFamily="34" charset="0"/>
        <a:buChar char="•"/>
        <a:defRPr sz="2200" kern="1200">
          <a:solidFill>
            <a:schemeClr val="tx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2000" kern="1200">
          <a:solidFill>
            <a:schemeClr val="tx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800" kern="1200">
          <a:solidFill>
            <a:schemeClr val="tx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tx1"/>
        </a:buClr>
        <a:buSzPct val="80000"/>
        <a:buFont typeface="Corbe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7.jp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hyperlink" Target="https://www.mrrb.bg/bg/administrativno-teritorialno-ustrojstvo/dobro-demokratichno-upravlenie/evropejska-strategiya-za-inovacii-i-dobro-upravlenie-na-mestno-nivo/nacionalna-platforma-na-partniorite-za-dobro-demokratichno-upravlenie-na-mestno-nivo/" TargetMode="External"/><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www.mrrb.bg/"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hyperlink" Target="mailto:atusecretariat@mrrb.government.bg" TargetMode="External"/><Relationship Id="rId5" Type="http://schemas.openxmlformats.org/officeDocument/2006/relationships/hyperlink" Target="http://www.self.government.bg/" TargetMode="External"/><Relationship Id="rId4" Type="http://schemas.openxmlformats.org/officeDocument/2006/relationships/hyperlink" Target="http://www.namrb.org/"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coe.int/en/web/good-governance/12-principles"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hyperlink" Target="https://www.coe.int/en/web/good-governance/eloge-europe-accreditations"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2243470"/>
            <a:ext cx="10058400" cy="1477925"/>
          </a:xfrm>
        </p:spPr>
        <p:txBody>
          <a:bodyPr>
            <a:noAutofit/>
          </a:bodyPr>
          <a:lstStyle/>
          <a:p>
            <a:pPr algn="ctr"/>
            <a:r>
              <a:rPr lang="ru-RU" sz="3600" b="1" cap="none" dirty="0" smtClean="0">
                <a:solidFill>
                  <a:schemeClr val="accent4">
                    <a:lumMod val="50000"/>
                  </a:schemeClr>
                </a:solidFill>
              </a:rPr>
              <a:t>ПРЕДСТАВЯНЕ НА ПРОЦЕДУРА</a:t>
            </a:r>
            <a:r>
              <a:rPr lang="bg-BG" sz="3600" cap="none" dirty="0" smtClean="0">
                <a:solidFill>
                  <a:schemeClr val="accent4">
                    <a:lumMod val="50000"/>
                  </a:schemeClr>
                </a:solidFill>
              </a:rPr>
              <a:t>ТА</a:t>
            </a:r>
            <a:r>
              <a:rPr lang="ru-RU" sz="3600" b="1" cap="none" dirty="0" smtClean="0">
                <a:solidFill>
                  <a:schemeClr val="accent4">
                    <a:lumMod val="50000"/>
                  </a:schemeClr>
                </a:solidFill>
              </a:rPr>
              <a:t> ЗА ПРИСЪЖДАНЕ НА ЕВРОПЕЙСКИ ЕТИКЕТ ЗА ИНОВАЦИИ И ДОБРО УПРАВЛЕНИЕ НА МЕСТНО НИВО - 2022 </a:t>
            </a:r>
            <a:r>
              <a:rPr lang="bg-BG" sz="2800" b="1" cap="none" dirty="0" smtClean="0">
                <a:solidFill>
                  <a:schemeClr val="accent4">
                    <a:lumMod val="50000"/>
                  </a:schemeClr>
                </a:solidFill>
              </a:rPr>
              <a:t>г</a:t>
            </a:r>
            <a:r>
              <a:rPr lang="ru-RU" sz="2800" b="1" cap="none" dirty="0" smtClean="0">
                <a:solidFill>
                  <a:schemeClr val="accent4">
                    <a:lumMod val="50000"/>
                  </a:schemeClr>
                </a:solidFill>
              </a:rPr>
              <a:t>.</a:t>
            </a:r>
            <a:endParaRPr lang="bg-BG" sz="2800" b="1" cap="none" dirty="0">
              <a:solidFill>
                <a:schemeClr val="accent4">
                  <a:lumMod val="50000"/>
                </a:schemeClr>
              </a:solidFill>
            </a:endParaRPr>
          </a:p>
        </p:txBody>
      </p:sp>
      <p:sp>
        <p:nvSpPr>
          <p:cNvPr id="3" name="Subtitle 2"/>
          <p:cNvSpPr>
            <a:spLocks noGrp="1"/>
          </p:cNvSpPr>
          <p:nvPr>
            <p:ph type="subTitle" idx="1"/>
          </p:nvPr>
        </p:nvSpPr>
        <p:spPr>
          <a:xfrm>
            <a:off x="1100051" y="4819650"/>
            <a:ext cx="10058400" cy="990600"/>
          </a:xfrm>
        </p:spPr>
        <p:txBody>
          <a:bodyPr>
            <a:normAutofit fontScale="70000" lnSpcReduction="20000"/>
          </a:bodyPr>
          <a:lstStyle/>
          <a:p>
            <a:r>
              <a:rPr lang="ru-RU" i="1" dirty="0"/>
              <a:t>С</a:t>
            </a:r>
            <a:r>
              <a:rPr lang="ru-RU" i="1" dirty="0" smtClean="0"/>
              <a:t>екретариат </a:t>
            </a:r>
            <a:r>
              <a:rPr lang="ru-RU" i="1" dirty="0"/>
              <a:t>на Националната платформа на партньорите за добро демократично управление на местно </a:t>
            </a:r>
            <a:r>
              <a:rPr lang="ru-RU" i="1" dirty="0" smtClean="0"/>
              <a:t>– </a:t>
            </a:r>
          </a:p>
          <a:p>
            <a:r>
              <a:rPr lang="ru-RU" i="1" dirty="0" smtClean="0"/>
              <a:t>отдел </a:t>
            </a:r>
            <a:r>
              <a:rPr lang="ru-RU" i="1" dirty="0"/>
              <a:t>„Административно-териториално устройство“ </a:t>
            </a:r>
            <a:r>
              <a:rPr lang="ru-RU" i="1" dirty="0" smtClean="0"/>
              <a:t>, Дирекция </a:t>
            </a:r>
            <a:r>
              <a:rPr lang="ru-RU" i="1" dirty="0"/>
              <a:t>„Устройство на територията и административно-териториално устройство“, Министерство на регионалното развитие и благоустройството </a:t>
            </a:r>
            <a:endParaRPr lang="bg-BG" i="1" dirty="0"/>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10644051" y="651918"/>
            <a:ext cx="762000" cy="607695"/>
          </a:xfrm>
          <a:prstGeom prst="rect">
            <a:avLst/>
          </a:prstGeom>
          <a:noFill/>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797242" y="644933"/>
            <a:ext cx="600075" cy="614680"/>
          </a:xfrm>
          <a:prstGeom prst="rect">
            <a:avLst/>
          </a:prstGeom>
          <a:noFill/>
        </p:spPr>
      </p:pic>
    </p:spTree>
    <p:extLst>
      <p:ext uri="{BB962C8B-B14F-4D97-AF65-F5344CB8AC3E}">
        <p14:creationId xmlns:p14="http://schemas.microsoft.com/office/powerpoint/2010/main" val="15582595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412344"/>
            <a:ext cx="9875520" cy="1068113"/>
          </a:xfrm>
        </p:spPr>
        <p:txBody>
          <a:bodyPr>
            <a:normAutofit/>
          </a:bodyPr>
          <a:lstStyle/>
          <a:p>
            <a:pPr marL="44450" lvl="0" indent="312738" algn="ctr">
              <a:spcBef>
                <a:spcPts val="1400"/>
              </a:spcBef>
            </a:pPr>
            <a:r>
              <a:rPr lang="ru-RU" sz="2400" b="1" dirty="0" smtClean="0">
                <a:solidFill>
                  <a:schemeClr val="accent4">
                    <a:lumMod val="75000"/>
                  </a:schemeClr>
                </a:solidFill>
                <a:ea typeface="+mn-ea"/>
                <a:cs typeface="+mn-cs"/>
              </a:rPr>
              <a:t>ПРИСЪЖДАНЕ НА ЕВРОПЕЙСКИЯ ЕТИКЕТ НА ОБЩИНИТЕ</a:t>
            </a:r>
            <a:br>
              <a:rPr lang="ru-RU" sz="2400" b="1" dirty="0" smtClean="0">
                <a:solidFill>
                  <a:schemeClr val="accent4">
                    <a:lumMod val="75000"/>
                  </a:schemeClr>
                </a:solidFill>
                <a:ea typeface="+mn-ea"/>
                <a:cs typeface="+mn-cs"/>
              </a:rPr>
            </a:br>
            <a:r>
              <a:rPr lang="ru-RU" sz="1800" dirty="0" smtClean="0">
                <a:solidFill>
                  <a:schemeClr val="accent4">
                    <a:lumMod val="75000"/>
                  </a:schemeClr>
                </a:solidFill>
                <a:ea typeface="+mn-ea"/>
                <a:cs typeface="+mn-cs"/>
              </a:rPr>
              <a:t>ОФИЦИАЛНА ЦЕРЕМОНИЯ В РАМКИТЕ НА НАЦИОНАЛЕН ФОРУМ НА МЕСТНИТЕ ВЛАСТИ, ОРГАНИЗИРАН ПО ИНИЦИАТИВА НА НСОРБ</a:t>
            </a:r>
            <a:endParaRPr lang="bg-BG" sz="1800" dirty="0">
              <a:solidFill>
                <a:schemeClr val="accent4">
                  <a:lumMod val="75000"/>
                </a:schemeClr>
              </a:solidFill>
            </a:endParaRPr>
          </a:p>
        </p:txBody>
      </p:sp>
      <p:sp>
        <p:nvSpPr>
          <p:cNvPr id="7" name="Text Placeholder 6"/>
          <p:cNvSpPr>
            <a:spLocks noGrp="1"/>
          </p:cNvSpPr>
          <p:nvPr>
            <p:ph type="body" idx="1"/>
          </p:nvPr>
        </p:nvSpPr>
        <p:spPr>
          <a:xfrm>
            <a:off x="511629" y="1595863"/>
            <a:ext cx="5334000" cy="777240"/>
          </a:xfrm>
        </p:spPr>
        <p:txBody>
          <a:bodyPr>
            <a:normAutofit fontScale="85000" lnSpcReduction="20000"/>
          </a:bodyPr>
          <a:lstStyle/>
          <a:p>
            <a:pPr algn="ctr"/>
            <a:r>
              <a:rPr lang="bg-BG" dirty="0" smtClean="0"/>
              <a:t>ПЕТА ПРОЦЕДУРА</a:t>
            </a:r>
          </a:p>
          <a:p>
            <a:pPr algn="ctr"/>
            <a:r>
              <a:rPr lang="bg-BG" dirty="0" smtClean="0"/>
              <a:t>12 октомври 2020 г. </a:t>
            </a:r>
          </a:p>
          <a:p>
            <a:pPr algn="ctr"/>
            <a:r>
              <a:rPr lang="bg-BG" dirty="0" smtClean="0"/>
              <a:t>РЕЗИДЕНЦИЯ „БОЯНА“</a:t>
            </a:r>
          </a:p>
        </p:txBody>
      </p:sp>
      <p:sp>
        <p:nvSpPr>
          <p:cNvPr id="9" name="Text Placeholder 8"/>
          <p:cNvSpPr>
            <a:spLocks noGrp="1"/>
          </p:cNvSpPr>
          <p:nvPr>
            <p:ph type="body" sz="quarter" idx="3"/>
          </p:nvPr>
        </p:nvSpPr>
        <p:spPr>
          <a:xfrm>
            <a:off x="6280866" y="1601683"/>
            <a:ext cx="5443047" cy="937315"/>
          </a:xfrm>
        </p:spPr>
        <p:txBody>
          <a:bodyPr>
            <a:noAutofit/>
          </a:bodyPr>
          <a:lstStyle/>
          <a:p>
            <a:pPr algn="ctr"/>
            <a:r>
              <a:rPr lang="ru-RU" sz="2000" dirty="0" smtClean="0"/>
              <a:t>ПЪРВА ПРОЦЕДУРА</a:t>
            </a:r>
          </a:p>
          <a:p>
            <a:pPr algn="ctr"/>
            <a:r>
              <a:rPr lang="ru-RU" sz="2000" dirty="0" smtClean="0"/>
              <a:t>27-ми май 2011 г.</a:t>
            </a:r>
          </a:p>
          <a:p>
            <a:pPr algn="ctr"/>
            <a:r>
              <a:rPr lang="ru-RU" sz="1800" dirty="0" smtClean="0"/>
              <a:t>ГРАНИТНА ЗАЛА НА МИНИСТЕРСКИЯ СЪВЕТ</a:t>
            </a:r>
            <a:endParaRPr lang="bg-BG" sz="1800" dirty="0"/>
          </a:p>
        </p:txBody>
      </p:sp>
      <p:sp>
        <p:nvSpPr>
          <p:cNvPr id="5" name="Slide Number Placeholder 4"/>
          <p:cNvSpPr>
            <a:spLocks noGrp="1"/>
          </p:cNvSpPr>
          <p:nvPr>
            <p:ph type="sldNum" sz="quarter" idx="12"/>
          </p:nvPr>
        </p:nvSpPr>
        <p:spPr>
          <a:xfrm>
            <a:off x="10485783" y="6477000"/>
            <a:ext cx="1706217" cy="365125"/>
          </a:xfrm>
        </p:spPr>
        <p:txBody>
          <a:bodyPr/>
          <a:lstStyle/>
          <a:p>
            <a:fld id="{C377F87D-76DC-4CAB-A702-DE12369E759A}" type="slidenum">
              <a:rPr lang="bg-BG" smtClean="0"/>
              <a:t>10</a:t>
            </a:fld>
            <a:endParaRPr lang="bg-BG" dirty="0"/>
          </a:p>
        </p:txBody>
      </p:sp>
      <p:pic>
        <p:nvPicPr>
          <p:cNvPr id="6" name="Content Placeholder 5"/>
          <p:cNvPicPr>
            <a:picLocks noGrp="1" noChangeAspect="1"/>
          </p:cNvPicPr>
          <p:nvPr>
            <p:ph sz="half" idx="4294967295"/>
          </p:nvPr>
        </p:nvPicPr>
        <p:blipFill>
          <a:blip r:embed="rId3" cstate="print">
            <a:extLst>
              <a:ext uri="{28A0092B-C50C-407E-A947-70E740481C1C}">
                <a14:useLocalDpi xmlns:a14="http://schemas.microsoft.com/office/drawing/2010/main" val="0"/>
              </a:ext>
            </a:extLst>
          </a:blip>
          <a:stretch>
            <a:fillRect/>
          </a:stretch>
        </p:blipFill>
        <p:spPr>
          <a:xfrm>
            <a:off x="511629" y="2488509"/>
            <a:ext cx="5569131" cy="3988491"/>
          </a:xfrm>
        </p:spPr>
      </p:pic>
      <p:pic>
        <p:nvPicPr>
          <p:cNvPr id="8" name="Content Placeholder 7"/>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6233064" y="2488509"/>
            <a:ext cx="5538649" cy="3988491"/>
          </a:xfrm>
        </p:spPr>
      </p:pic>
    </p:spTree>
    <p:extLst>
      <p:ext uri="{BB962C8B-B14F-4D97-AF65-F5344CB8AC3E}">
        <p14:creationId xmlns:p14="http://schemas.microsoft.com/office/powerpoint/2010/main" val="12122239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4987" y="286604"/>
            <a:ext cx="11459060" cy="1053098"/>
          </a:xfrm>
        </p:spPr>
        <p:txBody>
          <a:bodyPr>
            <a:normAutofit/>
          </a:bodyPr>
          <a:lstStyle/>
          <a:p>
            <a:pPr algn="ctr"/>
            <a:r>
              <a:rPr lang="ru-RU" sz="3200" dirty="0" smtClean="0">
                <a:solidFill>
                  <a:srgbClr val="0070C0"/>
                </a:solidFill>
              </a:rPr>
              <a:t>Основни етапи от процедурата </a:t>
            </a:r>
            <a:r>
              <a:rPr lang="ru-RU" sz="3200" dirty="0">
                <a:solidFill>
                  <a:srgbClr val="0070C0"/>
                </a:solidFill>
              </a:rPr>
              <a:t>за присъждане на Етикет за иновации и добро управление на местно </a:t>
            </a:r>
            <a:r>
              <a:rPr lang="ru-RU" sz="3200" dirty="0" smtClean="0">
                <a:solidFill>
                  <a:srgbClr val="0070C0"/>
                </a:solidFill>
              </a:rPr>
              <a:t>ниво 2022 г.</a:t>
            </a:r>
            <a:endParaRPr lang="bg-BG" sz="3200" dirty="0">
              <a:solidFill>
                <a:srgbClr val="0070C0"/>
              </a:solidFill>
            </a:endParaRPr>
          </a:p>
        </p:txBody>
      </p:sp>
      <p:sp>
        <p:nvSpPr>
          <p:cNvPr id="3" name="Content Placeholder 2"/>
          <p:cNvSpPr>
            <a:spLocks noGrp="1"/>
          </p:cNvSpPr>
          <p:nvPr>
            <p:ph idx="1"/>
          </p:nvPr>
        </p:nvSpPr>
        <p:spPr>
          <a:xfrm>
            <a:off x="354986" y="1339702"/>
            <a:ext cx="11459061" cy="5092996"/>
          </a:xfrm>
        </p:spPr>
        <p:txBody>
          <a:bodyPr>
            <a:normAutofit lnSpcReduction="10000"/>
          </a:bodyPr>
          <a:lstStyle/>
          <a:p>
            <a:pPr marL="0" lvl="0" indent="0">
              <a:spcBef>
                <a:spcPts val="1000"/>
              </a:spcBef>
              <a:spcAft>
                <a:spcPts val="0"/>
              </a:spcAft>
              <a:buClrTx/>
              <a:buSzTx/>
              <a:buNone/>
            </a:pPr>
            <a:endParaRPr lang="ru-RU" sz="2400" dirty="0" smtClean="0">
              <a:solidFill>
                <a:prstClr val="black"/>
              </a:solidFill>
            </a:endParaRPr>
          </a:p>
          <a:p>
            <a:pPr marL="457200" indent="-457200">
              <a:spcBef>
                <a:spcPts val="1000"/>
              </a:spcBef>
              <a:buClrTx/>
              <a:buSzTx/>
              <a:buFont typeface="+mj-lt"/>
              <a:buAutoNum type="arabicParenR"/>
            </a:pPr>
            <a:r>
              <a:rPr lang="ru-RU" sz="2400" b="1" dirty="0">
                <a:solidFill>
                  <a:prstClr val="black"/>
                </a:solidFill>
              </a:rPr>
              <a:t>Информационна кампания</a:t>
            </a:r>
            <a:r>
              <a:rPr lang="ru-RU" sz="2400" dirty="0">
                <a:solidFill>
                  <a:prstClr val="black"/>
                </a:solidFill>
              </a:rPr>
              <a:t>: </a:t>
            </a:r>
            <a:r>
              <a:rPr lang="ru-RU" sz="2400" dirty="0"/>
              <a:t>10 февруари – </a:t>
            </a:r>
            <a:r>
              <a:rPr lang="ru-RU" sz="2400" dirty="0" smtClean="0"/>
              <a:t>10 юни</a:t>
            </a:r>
            <a:r>
              <a:rPr lang="bg-BG" sz="2400" dirty="0" smtClean="0"/>
              <a:t>:</a:t>
            </a:r>
            <a:endParaRPr lang="ru-RU" sz="2400" dirty="0" smtClean="0"/>
          </a:p>
          <a:p>
            <a:pPr marL="0" indent="0" algn="just">
              <a:spcBef>
                <a:spcPts val="1000"/>
              </a:spcBef>
              <a:buClrTx/>
              <a:buSzTx/>
              <a:buNone/>
            </a:pPr>
            <a:r>
              <a:rPr lang="ru-RU" sz="2400" i="1" dirty="0" smtClean="0">
                <a:solidFill>
                  <a:prstClr val="black"/>
                </a:solidFill>
              </a:rPr>
              <a:t>- </a:t>
            </a:r>
            <a:r>
              <a:rPr lang="ru-RU" sz="2000" i="1" dirty="0">
                <a:solidFill>
                  <a:prstClr val="black"/>
                </a:solidFill>
              </a:rPr>
              <a:t>Информационни </a:t>
            </a:r>
            <a:r>
              <a:rPr lang="ru-RU" sz="2000" i="1" dirty="0" smtClean="0">
                <a:solidFill>
                  <a:prstClr val="black"/>
                </a:solidFill>
              </a:rPr>
              <a:t>дни за </a:t>
            </a:r>
            <a:r>
              <a:rPr lang="ru-RU" sz="2000" i="1" dirty="0">
                <a:solidFill>
                  <a:prstClr val="black"/>
                </a:solidFill>
              </a:rPr>
              <a:t>шестте района на </a:t>
            </a:r>
            <a:r>
              <a:rPr lang="ru-RU" sz="2000" i="1" dirty="0" smtClean="0">
                <a:solidFill>
                  <a:prstClr val="black"/>
                </a:solidFill>
              </a:rPr>
              <a:t>страната; </a:t>
            </a:r>
          </a:p>
          <a:p>
            <a:pPr marL="0" indent="0" algn="just">
              <a:spcBef>
                <a:spcPts val="1000"/>
              </a:spcBef>
              <a:buClrTx/>
              <a:buSzTx/>
              <a:buNone/>
            </a:pPr>
            <a:r>
              <a:rPr lang="ru-RU" sz="2000" i="1" dirty="0" smtClean="0">
                <a:solidFill>
                  <a:prstClr val="black"/>
                </a:solidFill>
              </a:rPr>
              <a:t>- Възможност за конкретни </a:t>
            </a:r>
            <a:r>
              <a:rPr lang="ru-RU" sz="2000" i="1" dirty="0">
                <a:solidFill>
                  <a:prstClr val="black"/>
                </a:solidFill>
              </a:rPr>
              <a:t>въпроси или </a:t>
            </a:r>
            <a:r>
              <a:rPr lang="ru-RU" sz="2000" i="1" dirty="0" smtClean="0">
                <a:solidFill>
                  <a:prstClr val="black"/>
                </a:solidFill>
              </a:rPr>
              <a:t>разяснения</a:t>
            </a:r>
            <a:r>
              <a:rPr lang="ru-RU" sz="2000" i="1" dirty="0">
                <a:solidFill>
                  <a:prstClr val="black"/>
                </a:solidFill>
              </a:rPr>
              <a:t>, свързани с подготовката на </a:t>
            </a:r>
            <a:r>
              <a:rPr lang="ru-RU" sz="2000" i="1" dirty="0" smtClean="0">
                <a:solidFill>
                  <a:prstClr val="black"/>
                </a:solidFill>
              </a:rPr>
              <a:t>кандидатури </a:t>
            </a:r>
            <a:r>
              <a:rPr lang="ru-RU" sz="2000" i="1" dirty="0">
                <a:solidFill>
                  <a:prstClr val="black"/>
                </a:solidFill>
              </a:rPr>
              <a:t>и извършването на самооценката </a:t>
            </a:r>
            <a:r>
              <a:rPr lang="ru-RU" sz="2000" i="1" dirty="0" smtClean="0">
                <a:solidFill>
                  <a:prstClr val="black"/>
                </a:solidFill>
              </a:rPr>
              <a:t>- </a:t>
            </a:r>
            <a:r>
              <a:rPr lang="ru-RU" sz="2000" i="1" dirty="0">
                <a:solidFill>
                  <a:prstClr val="black"/>
                </a:solidFill>
              </a:rPr>
              <a:t>по електронна поща до Секретариата на Националната </a:t>
            </a:r>
            <a:r>
              <a:rPr lang="ru-RU" sz="2000" i="1" dirty="0" smtClean="0">
                <a:solidFill>
                  <a:prstClr val="black"/>
                </a:solidFill>
              </a:rPr>
              <a:t>платформа в </a:t>
            </a:r>
            <a:r>
              <a:rPr lang="ru-RU" sz="2000" i="1" dirty="0">
                <a:solidFill>
                  <a:prstClr val="black"/>
                </a:solidFill>
              </a:rPr>
              <a:t>срок до 10 дни преди изтичане на крайния срок за кандидатстване (до </a:t>
            </a:r>
            <a:r>
              <a:rPr lang="ru-RU" sz="2000" i="1" dirty="0" smtClean="0">
                <a:solidFill>
                  <a:prstClr val="black"/>
                </a:solidFill>
              </a:rPr>
              <a:t>31 май). </a:t>
            </a:r>
            <a:endParaRPr lang="ru-RU" sz="2000" i="1" dirty="0">
              <a:solidFill>
                <a:prstClr val="black"/>
              </a:solidFill>
            </a:endParaRPr>
          </a:p>
          <a:p>
            <a:pPr marL="457200" indent="-457200">
              <a:spcBef>
                <a:spcPts val="1000"/>
              </a:spcBef>
              <a:buClrTx/>
              <a:buSzTx/>
              <a:buFont typeface="+mj-lt"/>
              <a:buAutoNum type="arabicParenR" startAt="2"/>
            </a:pPr>
            <a:r>
              <a:rPr lang="ru-RU" sz="2400" b="1" dirty="0" smtClean="0">
                <a:solidFill>
                  <a:prstClr val="black"/>
                </a:solidFill>
              </a:rPr>
              <a:t>Кандидатстване на общините: </a:t>
            </a:r>
            <a:r>
              <a:rPr lang="ru-RU" sz="2400" dirty="0" smtClean="0">
                <a:solidFill>
                  <a:prstClr val="black"/>
                </a:solidFill>
              </a:rPr>
              <a:t>от 10 март до 10 юни;</a:t>
            </a:r>
          </a:p>
          <a:p>
            <a:pPr marL="457200" indent="-457200">
              <a:spcBef>
                <a:spcPts val="1000"/>
              </a:spcBef>
              <a:buClrTx/>
              <a:buSzTx/>
              <a:buFont typeface="+mj-lt"/>
              <a:buAutoNum type="arabicParenR" startAt="2"/>
            </a:pPr>
            <a:r>
              <a:rPr lang="ru-RU" sz="2400" b="1" dirty="0" smtClean="0">
                <a:solidFill>
                  <a:prstClr val="black"/>
                </a:solidFill>
              </a:rPr>
              <a:t>Анкетни </a:t>
            </a:r>
            <a:r>
              <a:rPr lang="ru-RU" sz="2400" b="1" dirty="0">
                <a:solidFill>
                  <a:prstClr val="black"/>
                </a:solidFill>
              </a:rPr>
              <a:t>проучвания сред гражданите и сред общинските съветници </a:t>
            </a:r>
            <a:r>
              <a:rPr lang="ru-RU" sz="2400" dirty="0">
                <a:solidFill>
                  <a:prstClr val="black"/>
                </a:solidFill>
              </a:rPr>
              <a:t>в общините-кандидати: </a:t>
            </a:r>
            <a:r>
              <a:rPr lang="ru-RU" sz="2400" dirty="0" smtClean="0">
                <a:solidFill>
                  <a:prstClr val="black"/>
                </a:solidFill>
              </a:rPr>
              <a:t>юни </a:t>
            </a:r>
            <a:r>
              <a:rPr lang="ru-RU" sz="2400" dirty="0">
                <a:solidFill>
                  <a:prstClr val="black"/>
                </a:solidFill>
              </a:rPr>
              <a:t>– </a:t>
            </a:r>
            <a:r>
              <a:rPr lang="ru-RU" sz="2400" dirty="0" smtClean="0">
                <a:solidFill>
                  <a:prstClr val="black"/>
                </a:solidFill>
              </a:rPr>
              <a:t>юли;</a:t>
            </a:r>
          </a:p>
          <a:p>
            <a:pPr marL="457200" indent="-457200">
              <a:spcBef>
                <a:spcPts val="1000"/>
              </a:spcBef>
              <a:buClrTx/>
              <a:buSzTx/>
              <a:buFont typeface="+mj-lt"/>
              <a:buAutoNum type="arabicParenR" startAt="2"/>
            </a:pPr>
            <a:r>
              <a:rPr lang="ru-RU" sz="2400" b="1" dirty="0" smtClean="0">
                <a:solidFill>
                  <a:prstClr val="black"/>
                </a:solidFill>
              </a:rPr>
              <a:t>Независима </a:t>
            </a:r>
            <a:r>
              <a:rPr lang="ru-RU" sz="2400" b="1" dirty="0">
                <a:solidFill>
                  <a:prstClr val="black"/>
                </a:solidFill>
              </a:rPr>
              <a:t>проверка и верификация </a:t>
            </a:r>
            <a:r>
              <a:rPr lang="ru-RU" sz="2400" dirty="0">
                <a:solidFill>
                  <a:prstClr val="black"/>
                </a:solidFill>
              </a:rPr>
              <a:t>на самооценките на общините-кандидати: </a:t>
            </a:r>
            <a:r>
              <a:rPr lang="ru-RU" sz="2400" dirty="0" smtClean="0">
                <a:solidFill>
                  <a:prstClr val="black"/>
                </a:solidFill>
              </a:rPr>
              <a:t>юни </a:t>
            </a:r>
            <a:r>
              <a:rPr lang="ru-RU" sz="2400" dirty="0">
                <a:solidFill>
                  <a:prstClr val="black"/>
                </a:solidFill>
              </a:rPr>
              <a:t>– </a:t>
            </a:r>
            <a:r>
              <a:rPr lang="ru-RU" sz="2400" dirty="0" smtClean="0">
                <a:solidFill>
                  <a:prstClr val="black"/>
                </a:solidFill>
              </a:rPr>
              <a:t>юли;</a:t>
            </a:r>
          </a:p>
          <a:p>
            <a:pPr marL="457200" indent="-457200">
              <a:spcBef>
                <a:spcPts val="1000"/>
              </a:spcBef>
              <a:buClrTx/>
              <a:buSzTx/>
              <a:buFont typeface="+mj-lt"/>
              <a:buAutoNum type="arabicParenR" startAt="2"/>
            </a:pPr>
            <a:r>
              <a:rPr lang="ru-RU" sz="2400" b="1" dirty="0" smtClean="0">
                <a:solidFill>
                  <a:prstClr val="black"/>
                </a:solidFill>
              </a:rPr>
              <a:t>Заседание </a:t>
            </a:r>
            <a:r>
              <a:rPr lang="ru-RU" sz="2400" b="1" dirty="0">
                <a:solidFill>
                  <a:prstClr val="black"/>
                </a:solidFill>
              </a:rPr>
              <a:t>на Националната </a:t>
            </a:r>
            <a:r>
              <a:rPr lang="ru-RU" sz="2400" b="1" dirty="0" smtClean="0">
                <a:solidFill>
                  <a:prstClr val="black"/>
                </a:solidFill>
              </a:rPr>
              <a:t>платформа: </a:t>
            </a:r>
            <a:r>
              <a:rPr lang="ru-RU" sz="2400" dirty="0" smtClean="0">
                <a:solidFill>
                  <a:prstClr val="black"/>
                </a:solidFill>
              </a:rPr>
              <a:t>септември</a:t>
            </a:r>
          </a:p>
          <a:p>
            <a:pPr marL="457200" indent="-457200">
              <a:spcBef>
                <a:spcPts val="1000"/>
              </a:spcBef>
              <a:buClrTx/>
              <a:buSzTx/>
              <a:buFont typeface="+mj-lt"/>
              <a:buAutoNum type="arabicParenR" startAt="2"/>
            </a:pPr>
            <a:r>
              <a:rPr lang="ru-RU" sz="2400" b="1" dirty="0" smtClean="0">
                <a:solidFill>
                  <a:prstClr val="black"/>
                </a:solidFill>
              </a:rPr>
              <a:t>Присъждане </a:t>
            </a:r>
            <a:r>
              <a:rPr lang="ru-RU" sz="2400" b="1" dirty="0">
                <a:solidFill>
                  <a:prstClr val="black"/>
                </a:solidFill>
              </a:rPr>
              <a:t>на Етикета и класиране на </a:t>
            </a:r>
            <a:r>
              <a:rPr lang="ru-RU" sz="2400" b="1" dirty="0" smtClean="0">
                <a:solidFill>
                  <a:prstClr val="black"/>
                </a:solidFill>
              </a:rPr>
              <a:t>общините: </a:t>
            </a:r>
            <a:r>
              <a:rPr lang="ru-RU" sz="2400" dirty="0" smtClean="0">
                <a:solidFill>
                  <a:prstClr val="black"/>
                </a:solidFill>
              </a:rPr>
              <a:t>октомври</a:t>
            </a:r>
            <a:endParaRPr lang="bg-BG" sz="2400" dirty="0"/>
          </a:p>
        </p:txBody>
      </p:sp>
      <p:sp>
        <p:nvSpPr>
          <p:cNvPr id="5" name="Slide Number Placeholder 4"/>
          <p:cNvSpPr>
            <a:spLocks noGrp="1"/>
          </p:cNvSpPr>
          <p:nvPr>
            <p:ph type="sldNum" sz="quarter" idx="12"/>
          </p:nvPr>
        </p:nvSpPr>
        <p:spPr>
          <a:xfrm>
            <a:off x="10485783" y="6492875"/>
            <a:ext cx="1706217" cy="365125"/>
          </a:xfrm>
        </p:spPr>
        <p:txBody>
          <a:bodyPr/>
          <a:lstStyle/>
          <a:p>
            <a:fld id="{C377F87D-76DC-4CAB-A702-DE12369E759A}" type="slidenum">
              <a:rPr lang="bg-BG" smtClean="0"/>
              <a:t>11</a:t>
            </a:fld>
            <a:endParaRPr lang="bg-BG" dirty="0"/>
          </a:p>
        </p:txBody>
      </p:sp>
    </p:spTree>
    <p:extLst>
      <p:ext uri="{BB962C8B-B14F-4D97-AF65-F5344CB8AC3E}">
        <p14:creationId xmlns:p14="http://schemas.microsoft.com/office/powerpoint/2010/main" val="26403740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0998" y="337457"/>
            <a:ext cx="10343606" cy="783771"/>
          </a:xfrm>
        </p:spPr>
        <p:txBody>
          <a:bodyPr>
            <a:normAutofit/>
          </a:bodyPr>
          <a:lstStyle/>
          <a:p>
            <a:pPr algn="ctr"/>
            <a:r>
              <a:rPr lang="ru-RU" sz="2400" b="1" dirty="0" smtClean="0">
                <a:solidFill>
                  <a:schemeClr val="accent4">
                    <a:lumMod val="75000"/>
                  </a:schemeClr>
                </a:solidFill>
                <a:ea typeface="+mn-ea"/>
                <a:cs typeface="+mn-cs"/>
              </a:rPr>
              <a:t>ЕТАП 3 «АНКЕТНИ ПРОУЧВАНИЯ СРЕД ГРАЖДАНИТЕ И СРЕД ОБЩИНСКИТЕ СЪВЕТНИЦИ»</a:t>
            </a:r>
            <a:endParaRPr lang="bg-BG" sz="2400" dirty="0">
              <a:solidFill>
                <a:schemeClr val="accent4">
                  <a:lumMod val="75000"/>
                </a:schemeClr>
              </a:solidFill>
            </a:endParaRPr>
          </a:p>
        </p:txBody>
      </p:sp>
      <p:sp>
        <p:nvSpPr>
          <p:cNvPr id="3" name="Content Placeholder 2"/>
          <p:cNvSpPr>
            <a:spLocks noGrp="1"/>
          </p:cNvSpPr>
          <p:nvPr>
            <p:ph idx="1"/>
          </p:nvPr>
        </p:nvSpPr>
        <p:spPr>
          <a:xfrm>
            <a:off x="370114" y="1158845"/>
            <a:ext cx="11451772" cy="5372584"/>
          </a:xfrm>
        </p:spPr>
        <p:txBody>
          <a:bodyPr>
            <a:noAutofit/>
          </a:bodyPr>
          <a:lstStyle/>
          <a:p>
            <a:pPr marL="87313" indent="0" algn="just">
              <a:lnSpc>
                <a:spcPct val="100000"/>
              </a:lnSpc>
              <a:spcBef>
                <a:spcPts val="0"/>
              </a:spcBef>
              <a:buNone/>
              <a:tabLst>
                <a:tab pos="270510" algn="l"/>
                <a:tab pos="540385" algn="l"/>
              </a:tabLst>
            </a:pPr>
            <a:r>
              <a:rPr lang="bg-BG" sz="1800" dirty="0" smtClean="0">
                <a:ea typeface="Calibri" panose="020F0502020204030204" pitchFamily="34" charset="0"/>
                <a:cs typeface="Times New Roman" panose="02020603050405020304" pitchFamily="18" charset="0"/>
              </a:rPr>
              <a:t>	Чрез </a:t>
            </a:r>
            <a:r>
              <a:rPr lang="bg-BG" sz="1800" dirty="0">
                <a:ea typeface="Calibri" panose="020F0502020204030204" pitchFamily="34" charset="0"/>
                <a:cs typeface="Times New Roman" panose="02020603050405020304" pitchFamily="18" charset="0"/>
              </a:rPr>
              <a:t>използване на утвърдени социологически и статистически методи, гарантиращи достатъчна надеждност на информацията и достоверност на </a:t>
            </a:r>
            <a:r>
              <a:rPr lang="bg-BG" sz="1800" dirty="0" smtClean="0">
                <a:ea typeface="Calibri" panose="020F0502020204030204" pitchFamily="34" charset="0"/>
                <a:cs typeface="Times New Roman" panose="02020603050405020304" pitchFamily="18" charset="0"/>
              </a:rPr>
              <a:t>резултатите, </a:t>
            </a:r>
            <a:r>
              <a:rPr lang="bg-BG" sz="1800" dirty="0">
                <a:ea typeface="Calibri" panose="020F0502020204030204" pitchFamily="34" charset="0"/>
                <a:cs typeface="Times New Roman" panose="02020603050405020304" pitchFamily="18" charset="0"/>
              </a:rPr>
              <a:t>ще бъдат проведени изискваните в процедурата две анкетни проучвания:</a:t>
            </a:r>
          </a:p>
          <a:p>
            <a:pPr marL="457200" algn="just">
              <a:lnSpc>
                <a:spcPct val="100000"/>
              </a:lnSpc>
              <a:spcAft>
                <a:spcPts val="0"/>
              </a:spcAft>
              <a:tabLst>
                <a:tab pos="270510" algn="l"/>
                <a:tab pos="540385" algn="l"/>
              </a:tabLst>
            </a:pPr>
            <a:r>
              <a:rPr lang="bg-BG" sz="1800" b="1" i="1" dirty="0" smtClean="0">
                <a:ea typeface="Calibri" panose="020F0502020204030204" pitchFamily="34" charset="0"/>
                <a:cs typeface="Times New Roman" panose="02020603050405020304" pitchFamily="18" charset="0"/>
              </a:rPr>
              <a:t>Анкетно </a:t>
            </a:r>
            <a:r>
              <a:rPr lang="bg-BG" sz="1800" b="1" i="1" dirty="0">
                <a:ea typeface="Calibri" panose="020F0502020204030204" pitchFamily="34" charset="0"/>
                <a:cs typeface="Times New Roman" panose="02020603050405020304" pitchFamily="18" charset="0"/>
              </a:rPr>
              <a:t>проучване сред </a:t>
            </a:r>
            <a:r>
              <a:rPr lang="bg-BG" sz="1800" b="1" i="1" dirty="0" smtClean="0">
                <a:ea typeface="Calibri" panose="020F0502020204030204" pitchFamily="34" charset="0"/>
                <a:cs typeface="Times New Roman" panose="02020603050405020304" pitchFamily="18" charset="0"/>
              </a:rPr>
              <a:t>гражданите</a:t>
            </a:r>
            <a:r>
              <a:rPr lang="bg-BG" sz="1800" dirty="0">
                <a:ea typeface="Calibri" panose="020F0502020204030204" pitchFamily="34" charset="0"/>
                <a:cs typeface="Times New Roman" panose="02020603050405020304" pitchFamily="18" charset="0"/>
              </a:rPr>
              <a:t> </a:t>
            </a:r>
            <a:r>
              <a:rPr lang="bg-BG" sz="1800" dirty="0" smtClean="0">
                <a:ea typeface="Calibri" panose="020F0502020204030204" pitchFamily="34" charset="0"/>
                <a:cs typeface="Times New Roman" panose="02020603050405020304" pitchFamily="18" charset="0"/>
              </a:rPr>
              <a:t>- </a:t>
            </a:r>
            <a:r>
              <a:rPr lang="bg-BG" sz="1800" dirty="0" smtClean="0">
                <a:ea typeface="Calibri" panose="020F0502020204030204" pitchFamily="34" charset="0"/>
                <a:cs typeface="Times New Roman" panose="02020603050405020304" pitchFamily="18" charset="0"/>
              </a:rPr>
              <a:t>с </a:t>
            </a:r>
            <a:r>
              <a:rPr lang="bg-BG" sz="1800" dirty="0">
                <a:ea typeface="Calibri" panose="020F0502020204030204" pitchFamily="34" charset="0"/>
                <a:cs typeface="Times New Roman" panose="02020603050405020304" pitchFamily="18" charset="0"/>
              </a:rPr>
              <a:t>цел оценка на гражданското мнение относно прилагането на 12-те принципа </a:t>
            </a:r>
            <a:r>
              <a:rPr lang="bg-BG" sz="1800" dirty="0" smtClean="0">
                <a:ea typeface="Calibri" panose="020F0502020204030204" pitchFamily="34" charset="0"/>
                <a:cs typeface="Times New Roman" panose="02020603050405020304" pitchFamily="18" charset="0"/>
              </a:rPr>
              <a:t>в </a:t>
            </a:r>
            <a:r>
              <a:rPr lang="bg-BG" sz="1800" dirty="0" smtClean="0">
                <a:ea typeface="Calibri" panose="020F0502020204030204" pitchFamily="34" charset="0"/>
                <a:cs typeface="Times New Roman" panose="02020603050405020304" pitchFamily="18" charset="0"/>
              </a:rPr>
              <a:t>общините-кандидати</a:t>
            </a:r>
            <a:r>
              <a:rPr lang="bg-BG" sz="1800" dirty="0">
                <a:ea typeface="Calibri" panose="020F0502020204030204" pitchFamily="34" charset="0"/>
                <a:cs typeface="Times New Roman" panose="02020603050405020304" pitchFamily="18" charset="0"/>
              </a:rPr>
              <a:t>;</a:t>
            </a:r>
            <a:r>
              <a:rPr lang="bg-BG" sz="1800" dirty="0" smtClean="0">
                <a:ea typeface="Calibri" panose="020F0502020204030204" pitchFamily="34" charset="0"/>
                <a:cs typeface="Times New Roman" panose="02020603050405020304" pitchFamily="18" charset="0"/>
              </a:rPr>
              <a:t> </a:t>
            </a:r>
            <a:endParaRPr lang="bg-BG" sz="1800" dirty="0">
              <a:ea typeface="Calibri" panose="020F0502020204030204" pitchFamily="34" charset="0"/>
              <a:cs typeface="Times New Roman" panose="02020603050405020304" pitchFamily="18" charset="0"/>
            </a:endParaRPr>
          </a:p>
          <a:p>
            <a:pPr marL="457200" algn="just">
              <a:lnSpc>
                <a:spcPct val="100000"/>
              </a:lnSpc>
              <a:spcAft>
                <a:spcPts val="0"/>
              </a:spcAft>
              <a:tabLst>
                <a:tab pos="270510" algn="l"/>
                <a:tab pos="540385" algn="l"/>
              </a:tabLst>
            </a:pPr>
            <a:r>
              <a:rPr lang="bg-BG" sz="1800" b="1" i="1" dirty="0" smtClean="0">
                <a:ea typeface="Calibri" panose="020F0502020204030204" pitchFamily="34" charset="0"/>
                <a:cs typeface="Times New Roman" panose="02020603050405020304" pitchFamily="18" charset="0"/>
              </a:rPr>
              <a:t>Анкетно </a:t>
            </a:r>
            <a:r>
              <a:rPr lang="bg-BG" sz="1800" b="1" i="1" dirty="0">
                <a:ea typeface="Calibri" panose="020F0502020204030204" pitchFamily="34" charset="0"/>
                <a:cs typeface="Times New Roman" panose="02020603050405020304" pitchFamily="18" charset="0"/>
              </a:rPr>
              <a:t>проучване сред общинските </a:t>
            </a:r>
            <a:r>
              <a:rPr lang="bg-BG" sz="1800" b="1" i="1" dirty="0" smtClean="0">
                <a:ea typeface="Calibri" panose="020F0502020204030204" pitchFamily="34" charset="0"/>
                <a:cs typeface="Times New Roman" panose="02020603050405020304" pitchFamily="18" charset="0"/>
              </a:rPr>
              <a:t>съветници</a:t>
            </a:r>
            <a:r>
              <a:rPr lang="bg-BG" sz="1800" i="1" dirty="0" smtClean="0">
                <a:ea typeface="Calibri" panose="020F0502020204030204" pitchFamily="34" charset="0"/>
                <a:cs typeface="Times New Roman" panose="02020603050405020304" pitchFamily="18" charset="0"/>
              </a:rPr>
              <a:t> - </a:t>
            </a:r>
            <a:r>
              <a:rPr lang="bg-BG" sz="1800" dirty="0" smtClean="0">
                <a:ea typeface="Calibri" panose="020F0502020204030204" pitchFamily="34" charset="0"/>
                <a:cs typeface="Times New Roman" panose="02020603050405020304" pitchFamily="18" charset="0"/>
              </a:rPr>
              <a:t>с </a:t>
            </a:r>
            <a:r>
              <a:rPr lang="bg-BG" sz="1800" dirty="0">
                <a:ea typeface="Calibri" panose="020F0502020204030204" pitchFamily="34" charset="0"/>
                <a:cs typeface="Times New Roman" panose="02020603050405020304" pitchFamily="18" charset="0"/>
              </a:rPr>
              <a:t>цел оценка на развитието на местната демокрация в общините-кандидати. В проучването могат да бъдат обхванати всички общински съветници или </a:t>
            </a:r>
            <a:r>
              <a:rPr lang="bg-BG" sz="1800" dirty="0" smtClean="0">
                <a:ea typeface="Calibri" panose="020F0502020204030204" pitchFamily="34" charset="0"/>
                <a:cs typeface="Times New Roman" panose="02020603050405020304" pitchFamily="18" charset="0"/>
              </a:rPr>
              <a:t>поне най-малко </a:t>
            </a:r>
            <a:r>
              <a:rPr lang="bg-BG" sz="1800" dirty="0">
                <a:ea typeface="Calibri" panose="020F0502020204030204" pitchFamily="34" charset="0"/>
                <a:cs typeface="Times New Roman" panose="02020603050405020304" pitchFamily="18" charset="0"/>
              </a:rPr>
              <a:t>половината от тях, като се постигне представителност на целия политическия спектър за конкретната община-кандидат. </a:t>
            </a:r>
          </a:p>
          <a:p>
            <a:pPr marL="0" indent="271463" algn="just">
              <a:lnSpc>
                <a:spcPct val="100000"/>
              </a:lnSpc>
              <a:spcAft>
                <a:spcPts val="0"/>
              </a:spcAft>
              <a:buNone/>
              <a:tabLst>
                <a:tab pos="270510" algn="l"/>
                <a:tab pos="540385" algn="l"/>
              </a:tabLst>
            </a:pPr>
            <a:r>
              <a:rPr lang="bg-BG" sz="1800" dirty="0" smtClean="0">
                <a:ea typeface="Calibri" panose="020F0502020204030204" pitchFamily="34" charset="0"/>
                <a:cs typeface="Times New Roman" panose="02020603050405020304" pitchFamily="18" charset="0"/>
              </a:rPr>
              <a:t>За </a:t>
            </a:r>
            <a:r>
              <a:rPr lang="bg-BG" sz="1800" dirty="0">
                <a:ea typeface="Calibri" panose="020F0502020204030204" pitchFamily="34" charset="0"/>
                <a:cs typeface="Times New Roman" panose="02020603050405020304" pitchFamily="18" charset="0"/>
              </a:rPr>
              <a:t>целите на проучванията предварително са изготвени стандартизирани </a:t>
            </a:r>
            <a:r>
              <a:rPr lang="bg-BG" sz="1800" dirty="0" smtClean="0">
                <a:ea typeface="Calibri" panose="020F0502020204030204" pitchFamily="34" charset="0"/>
                <a:cs typeface="Times New Roman" panose="02020603050405020304" pitchFamily="18" charset="0"/>
              </a:rPr>
              <a:t>въпросници, </a:t>
            </a:r>
            <a:r>
              <a:rPr lang="bg-BG" sz="1800" dirty="0">
                <a:ea typeface="Calibri" panose="020F0502020204030204" pitchFamily="34" charset="0"/>
                <a:cs typeface="Times New Roman" panose="02020603050405020304" pitchFamily="18" charset="0"/>
              </a:rPr>
              <a:t>съобразно 12-те принципа </a:t>
            </a:r>
            <a:r>
              <a:rPr lang="bg-BG" sz="1800" dirty="0" smtClean="0">
                <a:ea typeface="Calibri" panose="020F0502020204030204" pitchFamily="34" charset="0"/>
                <a:cs typeface="Times New Roman" panose="02020603050405020304" pitchFamily="18" charset="0"/>
              </a:rPr>
              <a:t>- </a:t>
            </a:r>
            <a:r>
              <a:rPr lang="bg-BG" sz="1800" b="1" i="1" dirty="0">
                <a:ea typeface="Calibri" panose="020F0502020204030204" pitchFamily="34" charset="0"/>
                <a:cs typeface="Times New Roman" panose="02020603050405020304" pitchFamily="18" charset="0"/>
              </a:rPr>
              <a:t>Въпросник за гражданите</a:t>
            </a:r>
            <a:r>
              <a:rPr lang="bg-BG" sz="1800" b="1" dirty="0">
                <a:ea typeface="Calibri" panose="020F0502020204030204" pitchFamily="34" charset="0"/>
                <a:cs typeface="Times New Roman" panose="02020603050405020304" pitchFamily="18" charset="0"/>
              </a:rPr>
              <a:t> </a:t>
            </a:r>
            <a:r>
              <a:rPr lang="bg-BG" sz="1800" dirty="0">
                <a:ea typeface="Calibri" panose="020F0502020204030204" pitchFamily="34" charset="0"/>
                <a:cs typeface="Times New Roman" panose="02020603050405020304" pitchFamily="18" charset="0"/>
              </a:rPr>
              <a:t>и </a:t>
            </a:r>
            <a:r>
              <a:rPr lang="bg-BG" sz="1800" b="1" i="1" dirty="0">
                <a:ea typeface="Calibri" panose="020F0502020204030204" pitchFamily="34" charset="0"/>
                <a:cs typeface="Times New Roman" panose="02020603050405020304" pitchFamily="18" charset="0"/>
              </a:rPr>
              <a:t>Въпросник за общинските </a:t>
            </a:r>
            <a:r>
              <a:rPr lang="bg-BG" sz="1800" b="1" i="1" dirty="0" smtClean="0">
                <a:ea typeface="Calibri" panose="020F0502020204030204" pitchFamily="34" charset="0"/>
                <a:cs typeface="Times New Roman" panose="02020603050405020304" pitchFamily="18" charset="0"/>
              </a:rPr>
              <a:t>съветници</a:t>
            </a:r>
            <a:r>
              <a:rPr lang="bg-BG" sz="1800" b="1" dirty="0" smtClean="0">
                <a:ea typeface="Calibri" panose="020F0502020204030204" pitchFamily="34" charset="0"/>
                <a:cs typeface="Times New Roman" panose="02020603050405020304" pitchFamily="18" charset="0"/>
              </a:rPr>
              <a:t>.</a:t>
            </a:r>
          </a:p>
          <a:p>
            <a:pPr marL="0" indent="271463" algn="just">
              <a:lnSpc>
                <a:spcPct val="100000"/>
              </a:lnSpc>
              <a:spcAft>
                <a:spcPts val="0"/>
              </a:spcAft>
              <a:buNone/>
              <a:tabLst>
                <a:tab pos="270510" algn="l"/>
                <a:tab pos="540385" algn="l"/>
              </a:tabLst>
            </a:pPr>
            <a:r>
              <a:rPr lang="bg-BG" sz="1800" dirty="0" smtClean="0">
                <a:ea typeface="Calibri" panose="020F0502020204030204" pitchFamily="34" charset="0"/>
                <a:cs typeface="Times New Roman" panose="02020603050405020304" pitchFamily="18" charset="0"/>
              </a:rPr>
              <a:t>Извършването </a:t>
            </a:r>
            <a:r>
              <a:rPr lang="bg-BG" sz="1800" dirty="0">
                <a:ea typeface="Calibri" panose="020F0502020204030204" pitchFamily="34" charset="0"/>
                <a:cs typeface="Times New Roman" panose="02020603050405020304" pitchFamily="18" charset="0"/>
              </a:rPr>
              <a:t>на посочените анкетни проучвания ще бъде възложено </a:t>
            </a:r>
            <a:r>
              <a:rPr lang="bg-BG" sz="1800" dirty="0" smtClean="0">
                <a:ea typeface="Calibri" panose="020F0502020204030204" pitchFamily="34" charset="0"/>
                <a:cs typeface="Times New Roman" panose="02020603050405020304" pitchFamily="18" charset="0"/>
              </a:rPr>
              <a:t>на </a:t>
            </a:r>
            <a:r>
              <a:rPr lang="bg-BG" sz="1800" dirty="0">
                <a:ea typeface="Calibri" panose="020F0502020204030204" pitchFamily="34" charset="0"/>
                <a:cs typeface="Times New Roman" panose="02020603050405020304" pitchFamily="18" charset="0"/>
              </a:rPr>
              <a:t>независим външен изпълнител със средства, осигурени от бюджета на МРРБ.</a:t>
            </a:r>
          </a:p>
          <a:p>
            <a:pPr marL="45720" indent="0" algn="just">
              <a:lnSpc>
                <a:spcPct val="100000"/>
              </a:lnSpc>
              <a:spcAft>
                <a:spcPts val="1000"/>
              </a:spcAft>
              <a:buNone/>
              <a:tabLst>
                <a:tab pos="270510" algn="l"/>
                <a:tab pos="540385" algn="l"/>
              </a:tabLst>
            </a:pPr>
            <a:r>
              <a:rPr lang="bg-BG" sz="1800" dirty="0" smtClean="0">
                <a:ea typeface="Calibri" panose="020F0502020204030204" pitchFamily="34" charset="0"/>
                <a:cs typeface="Times New Roman" panose="02020603050405020304" pitchFamily="18" charset="0"/>
              </a:rPr>
              <a:t>	</a:t>
            </a:r>
            <a:r>
              <a:rPr lang="bg-BG" sz="1800" b="1" dirty="0" smtClean="0">
                <a:ea typeface="Calibri" panose="020F0502020204030204" pitchFamily="34" charset="0"/>
                <a:cs typeface="Times New Roman" panose="02020603050405020304" pitchFamily="18" charset="0"/>
              </a:rPr>
              <a:t>Резултатите </a:t>
            </a:r>
            <a:r>
              <a:rPr lang="bg-BG" sz="1800" b="1" dirty="0">
                <a:ea typeface="Calibri" panose="020F0502020204030204" pitchFamily="34" charset="0"/>
                <a:cs typeface="Times New Roman" panose="02020603050405020304" pitchFamily="18" charset="0"/>
              </a:rPr>
              <a:t>от </a:t>
            </a:r>
            <a:r>
              <a:rPr lang="bg-BG" sz="1800" b="1" dirty="0" smtClean="0">
                <a:ea typeface="Calibri" panose="020F0502020204030204" pitchFamily="34" charset="0"/>
                <a:cs typeface="Times New Roman" panose="02020603050405020304" pitchFamily="18" charset="0"/>
              </a:rPr>
              <a:t>двете анкетни </a:t>
            </a:r>
            <a:r>
              <a:rPr lang="bg-BG" sz="1800" b="1" dirty="0">
                <a:ea typeface="Calibri" panose="020F0502020204030204" pitchFamily="34" charset="0"/>
                <a:cs typeface="Times New Roman" panose="02020603050405020304" pitchFamily="18" charset="0"/>
              </a:rPr>
              <a:t>проучвания </a:t>
            </a:r>
            <a:r>
              <a:rPr lang="bg-BG" sz="1800" dirty="0" smtClean="0">
                <a:ea typeface="Calibri" panose="020F0502020204030204" pitchFamily="34" charset="0"/>
                <a:cs typeface="Times New Roman" panose="02020603050405020304" pitchFamily="18" charset="0"/>
              </a:rPr>
              <a:t>ще се </a:t>
            </a:r>
            <a:r>
              <a:rPr lang="bg-BG" sz="1800" dirty="0">
                <a:ea typeface="Calibri" panose="020F0502020204030204" pitchFamily="34" charset="0"/>
                <a:cs typeface="Times New Roman" panose="02020603050405020304" pitchFamily="18" charset="0"/>
              </a:rPr>
              <a:t>използват и за извършване на класиране на общините по всеки от 12-те принципа </a:t>
            </a:r>
            <a:r>
              <a:rPr lang="bg-BG" sz="1800" dirty="0" smtClean="0">
                <a:ea typeface="Calibri" panose="020F0502020204030204" pitchFamily="34" charset="0"/>
                <a:cs typeface="Times New Roman" panose="02020603050405020304" pitchFamily="18" charset="0"/>
              </a:rPr>
              <a:t>с </a:t>
            </a:r>
            <a:r>
              <a:rPr lang="bg-BG" sz="1800" dirty="0">
                <a:ea typeface="Calibri" panose="020F0502020204030204" pitchFamily="34" charset="0"/>
                <a:cs typeface="Times New Roman" panose="02020603050405020304" pitchFamily="18" charset="0"/>
              </a:rPr>
              <a:t>цел анализиране и подобряване на изпълнението на съответните </a:t>
            </a:r>
            <a:r>
              <a:rPr lang="bg-BG" sz="1800" dirty="0" smtClean="0">
                <a:ea typeface="Calibri" panose="020F0502020204030204" pitchFamily="34" charset="0"/>
                <a:cs typeface="Times New Roman" panose="02020603050405020304" pitchFamily="18" charset="0"/>
              </a:rPr>
              <a:t>принципи.</a:t>
            </a:r>
            <a:endParaRPr lang="bg-BG" sz="1400" i="1"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12</a:t>
            </a:fld>
            <a:endParaRPr lang="bg-BG" dirty="0"/>
          </a:p>
        </p:txBody>
      </p:sp>
    </p:spTree>
    <p:extLst>
      <p:ext uri="{BB962C8B-B14F-4D97-AF65-F5344CB8AC3E}">
        <p14:creationId xmlns:p14="http://schemas.microsoft.com/office/powerpoint/2010/main" val="20965625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77125" y="402773"/>
            <a:ext cx="4279446" cy="805542"/>
          </a:xfrm>
        </p:spPr>
        <p:txBody>
          <a:bodyPr>
            <a:normAutofit/>
          </a:bodyPr>
          <a:lstStyle/>
          <a:p>
            <a:pPr algn="ctr"/>
            <a:r>
              <a:rPr lang="bg-BG" sz="2000" dirty="0" smtClean="0">
                <a:solidFill>
                  <a:schemeClr val="accent4">
                    <a:lumMod val="75000"/>
                  </a:schemeClr>
                </a:solidFill>
              </a:rPr>
              <a:t>Извадка </a:t>
            </a:r>
            <a:br>
              <a:rPr lang="bg-BG" sz="2000" dirty="0" smtClean="0">
                <a:solidFill>
                  <a:schemeClr val="accent4">
                    <a:lumMod val="75000"/>
                  </a:schemeClr>
                </a:solidFill>
              </a:rPr>
            </a:br>
            <a:r>
              <a:rPr lang="bg-BG" sz="2000" dirty="0" smtClean="0">
                <a:solidFill>
                  <a:schemeClr val="accent4">
                    <a:lumMod val="75000"/>
                  </a:schemeClr>
                </a:solidFill>
              </a:rPr>
              <a:t>от Въпросника за граждани</a:t>
            </a:r>
            <a:endParaRPr lang="bg-BG" sz="2000" dirty="0"/>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3029" y="283029"/>
            <a:ext cx="6183085" cy="6305924"/>
          </a:xfrm>
          <a:ln>
            <a:solidFill>
              <a:schemeClr val="bg2">
                <a:lumMod val="75000"/>
              </a:schemeClr>
            </a:solidFill>
          </a:ln>
        </p:spPr>
      </p:pic>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13</a:t>
            </a:fld>
            <a:endParaRPr lang="bg-BG" dirty="0"/>
          </a:p>
        </p:txBody>
      </p:sp>
      <p:sp>
        <p:nvSpPr>
          <p:cNvPr id="6" name="Title 1"/>
          <p:cNvSpPr txBox="1">
            <a:spLocks/>
          </p:cNvSpPr>
          <p:nvPr/>
        </p:nvSpPr>
        <p:spPr>
          <a:xfrm>
            <a:off x="7617987" y="1335994"/>
            <a:ext cx="3997069" cy="486278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tabLst>
                <a:tab pos="271463" algn="l"/>
              </a:tabLst>
            </a:pPr>
            <a:r>
              <a:rPr lang="bg-BG" sz="1800" i="1" dirty="0" smtClean="0"/>
              <a:t>	Гражданите дават оценка на 12 твърдения, формулирани за всеки от принципите.</a:t>
            </a:r>
          </a:p>
          <a:p>
            <a:pPr algn="just">
              <a:tabLst>
                <a:tab pos="271463" algn="l"/>
              </a:tabLst>
            </a:pPr>
            <a:endParaRPr lang="bg-BG" sz="1800" i="1" dirty="0" smtClean="0"/>
          </a:p>
          <a:p>
            <a:pPr algn="just">
              <a:tabLst>
                <a:tab pos="271463" algn="l"/>
              </a:tabLst>
            </a:pPr>
            <a:r>
              <a:rPr lang="bg-BG" sz="1800" i="1" dirty="0" smtClean="0"/>
              <a:t>	Оценката е по следната скала:</a:t>
            </a:r>
          </a:p>
          <a:p>
            <a:pPr marL="285750" indent="-285750" algn="just">
              <a:buFont typeface="Arial" panose="020B0604020202020204" pitchFamily="34" charset="0"/>
              <a:buChar char="•"/>
              <a:tabLst>
                <a:tab pos="271463" algn="l"/>
              </a:tabLst>
            </a:pPr>
            <a:r>
              <a:rPr lang="bg-BG" sz="1800" i="1" dirty="0" smtClean="0"/>
              <a:t>Много добре – 4 </a:t>
            </a:r>
          </a:p>
          <a:p>
            <a:pPr marL="285750" indent="-285750" algn="just">
              <a:buFont typeface="Arial" panose="020B0604020202020204" pitchFamily="34" charset="0"/>
              <a:buChar char="•"/>
              <a:tabLst>
                <a:tab pos="271463" algn="l"/>
              </a:tabLst>
            </a:pPr>
            <a:r>
              <a:rPr lang="bg-BG" sz="1800" i="1" dirty="0" smtClean="0"/>
              <a:t>Добре – 3 </a:t>
            </a:r>
          </a:p>
          <a:p>
            <a:pPr marL="285750" indent="-285750" algn="just">
              <a:buFont typeface="Arial" panose="020B0604020202020204" pitchFamily="34" charset="0"/>
              <a:buChar char="•"/>
              <a:tabLst>
                <a:tab pos="271463" algn="l"/>
              </a:tabLst>
            </a:pPr>
            <a:r>
              <a:rPr lang="bg-BG" sz="1800" i="1" dirty="0" smtClean="0"/>
              <a:t>Слабо – 2 </a:t>
            </a:r>
          </a:p>
          <a:p>
            <a:pPr marL="285750" indent="-285750" algn="just">
              <a:buFont typeface="Arial" panose="020B0604020202020204" pitchFamily="34" charset="0"/>
              <a:buChar char="•"/>
              <a:tabLst>
                <a:tab pos="271463" algn="l"/>
              </a:tabLst>
            </a:pPr>
            <a:r>
              <a:rPr lang="bg-BG" sz="1800" i="1" dirty="0"/>
              <a:t>М</a:t>
            </a:r>
            <a:r>
              <a:rPr lang="bg-BG" sz="1800" i="1" dirty="0" smtClean="0"/>
              <a:t>ного слабо – 1 </a:t>
            </a:r>
          </a:p>
          <a:p>
            <a:pPr marL="285750" indent="-285750" algn="just">
              <a:buFont typeface="Arial" panose="020B0604020202020204" pitchFamily="34" charset="0"/>
              <a:buChar char="•"/>
              <a:tabLst>
                <a:tab pos="271463" algn="l"/>
              </a:tabLst>
            </a:pPr>
            <a:r>
              <a:rPr lang="bg-BG" sz="1800" i="1" dirty="0"/>
              <a:t>Н</a:t>
            </a:r>
            <a:r>
              <a:rPr lang="bg-BG" sz="1800" i="1" dirty="0" smtClean="0"/>
              <a:t>е знам, нямам мнение – 0</a:t>
            </a:r>
          </a:p>
          <a:p>
            <a:pPr marL="285750" indent="-285750" algn="just">
              <a:buFont typeface="Arial" panose="020B0604020202020204" pitchFamily="34" charset="0"/>
              <a:buChar char="•"/>
              <a:tabLst>
                <a:tab pos="271463" algn="l"/>
              </a:tabLst>
            </a:pPr>
            <a:endParaRPr lang="bg-BG" sz="1800" i="1" dirty="0"/>
          </a:p>
          <a:p>
            <a:pPr algn="just">
              <a:tabLst>
                <a:tab pos="271463" algn="l"/>
              </a:tabLst>
            </a:pPr>
            <a:r>
              <a:rPr lang="bg-BG" sz="1800" i="1" dirty="0" smtClean="0"/>
              <a:t>	Тази скала за оценяване се използва във всички </a:t>
            </a:r>
            <a:r>
              <a:rPr lang="bg-BG" sz="1800" i="1" dirty="0"/>
              <a:t>д</a:t>
            </a:r>
            <a:r>
              <a:rPr lang="bg-BG" sz="1800" i="1" dirty="0" smtClean="0"/>
              <a:t>окументи, свързани с Етикета, в т.ч. Въпросника за общински съветници и  Еталона.</a:t>
            </a:r>
          </a:p>
        </p:txBody>
      </p:sp>
      <p:sp>
        <p:nvSpPr>
          <p:cNvPr id="7" name="Left Arrow 6"/>
          <p:cNvSpPr/>
          <p:nvPr/>
        </p:nvSpPr>
        <p:spPr>
          <a:xfrm>
            <a:off x="6686550" y="714375"/>
            <a:ext cx="931437" cy="219075"/>
          </a:xfrm>
          <a:prstGeom prst="left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bg-BG"/>
          </a:p>
        </p:txBody>
      </p:sp>
    </p:spTree>
    <p:extLst>
      <p:ext uri="{BB962C8B-B14F-4D97-AF65-F5344CB8AC3E}">
        <p14:creationId xmlns:p14="http://schemas.microsoft.com/office/powerpoint/2010/main" val="413186625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99" y="409575"/>
            <a:ext cx="11306176" cy="381000"/>
          </a:xfrm>
        </p:spPr>
        <p:txBody>
          <a:bodyPr>
            <a:normAutofit/>
          </a:bodyPr>
          <a:lstStyle/>
          <a:p>
            <a:pPr algn="ctr"/>
            <a:r>
              <a:rPr lang="ru-RU" sz="1800" b="1" dirty="0" smtClean="0">
                <a:solidFill>
                  <a:schemeClr val="accent4">
                    <a:lumMod val="75000"/>
                  </a:schemeClr>
                </a:solidFill>
                <a:ea typeface="+mn-ea"/>
                <a:cs typeface="+mn-cs"/>
              </a:rPr>
              <a:t>ЕТАП 4 «НЕЗАВИСИМА ПРОВЕРКА И ВЕРИФИКАЦИЯ НА САМООЦЕНКИТЕ НА ОБЩИНИТЕ-КАНДИДАТИ»</a:t>
            </a:r>
            <a:endParaRPr lang="bg-BG" sz="1800" b="1" dirty="0">
              <a:solidFill>
                <a:schemeClr val="accent4">
                  <a:lumMod val="75000"/>
                </a:schemeClr>
              </a:solidFill>
            </a:endParaRPr>
          </a:p>
        </p:txBody>
      </p:sp>
      <p:sp>
        <p:nvSpPr>
          <p:cNvPr id="3" name="Content Placeholder 2"/>
          <p:cNvSpPr>
            <a:spLocks noGrp="1"/>
          </p:cNvSpPr>
          <p:nvPr>
            <p:ph sz="half" idx="1"/>
          </p:nvPr>
        </p:nvSpPr>
        <p:spPr>
          <a:xfrm>
            <a:off x="393405" y="885825"/>
            <a:ext cx="8140995" cy="5648325"/>
          </a:xfrm>
        </p:spPr>
        <p:txBody>
          <a:bodyPr>
            <a:noAutofit/>
          </a:bodyPr>
          <a:lstStyle/>
          <a:p>
            <a:pPr marL="45720" indent="0" algn="just">
              <a:lnSpc>
                <a:spcPct val="115000"/>
              </a:lnSpc>
              <a:spcBef>
                <a:spcPts val="0"/>
              </a:spcBef>
              <a:buNone/>
              <a:tabLst>
                <a:tab pos="265113" algn="l"/>
              </a:tabLst>
            </a:pPr>
            <a:r>
              <a:rPr lang="bg-BG" sz="1400" dirty="0" smtClean="0">
                <a:ea typeface="Calibri" panose="020F0502020204030204" pitchFamily="34" charset="0"/>
                <a:cs typeface="Times New Roman" panose="02020603050405020304" pitchFamily="18" charset="0"/>
              </a:rPr>
              <a:t>	Независима проверка и верификация на самооценката на </a:t>
            </a:r>
            <a:r>
              <a:rPr lang="bg-BG" sz="1400" dirty="0" smtClean="0">
                <a:ea typeface="Calibri" panose="020F0502020204030204" pitchFamily="34" charset="0"/>
                <a:cs typeface="Times New Roman" panose="02020603050405020304" pitchFamily="18" charset="0"/>
              </a:rPr>
              <a:t>общината-кандидат </a:t>
            </a:r>
            <a:r>
              <a:rPr lang="bg-BG" sz="1400" dirty="0" smtClean="0">
                <a:ea typeface="Calibri" panose="020F0502020204030204" pitchFamily="34" charset="0"/>
                <a:cs typeface="Times New Roman" panose="02020603050405020304" pitchFamily="18" charset="0"/>
              </a:rPr>
              <a:t>се извършва от </a:t>
            </a:r>
            <a:r>
              <a:rPr lang="bg-BG" sz="1400" b="1" u="sng" dirty="0" smtClean="0">
                <a:ea typeface="Calibri" panose="020F0502020204030204" pitchFamily="34" charset="0"/>
                <a:cs typeface="Times New Roman" panose="02020603050405020304" pitchFamily="18" charset="0"/>
              </a:rPr>
              <a:t>експерт</a:t>
            </a:r>
            <a:r>
              <a:rPr lang="bg-BG" sz="1400" dirty="0" smtClean="0">
                <a:ea typeface="Calibri" panose="020F0502020204030204" pitchFamily="34" charset="0"/>
                <a:cs typeface="Times New Roman" panose="02020603050405020304" pitchFamily="18" charset="0"/>
              </a:rPr>
              <a:t>, включен в </a:t>
            </a:r>
            <a:r>
              <a:rPr lang="bg-BG" sz="1400" b="1" dirty="0" smtClean="0">
                <a:ea typeface="Calibri" panose="020F0502020204030204" pitchFamily="34" charset="0"/>
                <a:cs typeface="Times New Roman" panose="02020603050405020304" pitchFamily="18" charset="0"/>
              </a:rPr>
              <a:t>Списъка на националните експерти за независима проверка и верификация за присъждане на Етикета</a:t>
            </a:r>
            <a:r>
              <a:rPr lang="bg-BG" sz="1400" dirty="0" smtClean="0">
                <a:ea typeface="Calibri" panose="020F0502020204030204" pitchFamily="34" charset="0"/>
                <a:cs typeface="Times New Roman" panose="02020603050405020304" pitchFamily="18" charset="0"/>
              </a:rPr>
              <a:t>, който </a:t>
            </a:r>
            <a:r>
              <a:rPr lang="bg-BG" sz="1400" dirty="0" smtClean="0">
                <a:ea typeface="Calibri" panose="020F0502020204030204" pitchFamily="34" charset="0"/>
                <a:cs typeface="Times New Roman" panose="02020603050405020304" pitchFamily="18" charset="0"/>
              </a:rPr>
              <a:t>експерт се </a:t>
            </a:r>
            <a:r>
              <a:rPr lang="bg-BG" sz="1400" dirty="0" smtClean="0">
                <a:ea typeface="Calibri" panose="020F0502020204030204" pitchFamily="34" charset="0"/>
                <a:cs typeface="Times New Roman" panose="02020603050405020304" pitchFamily="18" charset="0"/>
              </a:rPr>
              <a:t>определя </a:t>
            </a:r>
            <a:r>
              <a:rPr lang="bg-BG" sz="1400" i="1" dirty="0" smtClean="0">
                <a:ea typeface="Calibri" panose="020F0502020204030204" pitchFamily="34" charset="0"/>
                <a:cs typeface="Times New Roman" panose="02020603050405020304" pitchFamily="18" charset="0"/>
              </a:rPr>
              <a:t>на случаен принцип </a:t>
            </a:r>
            <a:r>
              <a:rPr lang="bg-BG" sz="1400" dirty="0" smtClean="0">
                <a:ea typeface="Calibri" panose="020F0502020204030204" pitchFamily="34" charset="0"/>
                <a:cs typeface="Times New Roman" panose="02020603050405020304" pitchFamily="18" charset="0"/>
              </a:rPr>
              <a:t>от </a:t>
            </a:r>
            <a:r>
              <a:rPr lang="ru-RU" sz="1400" b="1" dirty="0" smtClean="0">
                <a:ea typeface="Calibri" panose="020F0502020204030204" pitchFamily="34" charset="0"/>
                <a:cs typeface="Times New Roman" panose="02020603050405020304" pitchFamily="18" charset="0"/>
              </a:rPr>
              <a:t>Специализираната </a:t>
            </a:r>
            <a:r>
              <a:rPr lang="ru-RU" sz="1400" b="1" dirty="0">
                <a:ea typeface="Calibri" panose="020F0502020204030204" pitchFamily="34" charset="0"/>
                <a:cs typeface="Times New Roman" panose="02020603050405020304" pitchFamily="18" charset="0"/>
              </a:rPr>
              <a:t>комисия за координация и контрол на изпълнението на процедурата за присъждане на Европейския </a:t>
            </a:r>
            <a:r>
              <a:rPr lang="ru-RU" sz="1400" b="1" dirty="0" smtClean="0">
                <a:ea typeface="Calibri" panose="020F0502020204030204" pitchFamily="34" charset="0"/>
                <a:cs typeface="Times New Roman" panose="02020603050405020304" pitchFamily="18" charset="0"/>
              </a:rPr>
              <a:t>етикет.</a:t>
            </a:r>
            <a:r>
              <a:rPr lang="bg-BG" sz="1400" b="1" dirty="0" smtClean="0">
                <a:ea typeface="Calibri" panose="020F0502020204030204" pitchFamily="34" charset="0"/>
                <a:cs typeface="Times New Roman" panose="02020603050405020304" pitchFamily="18" charset="0"/>
              </a:rPr>
              <a:t> </a:t>
            </a:r>
            <a:endParaRPr lang="ru-RU" sz="1400" dirty="0">
              <a:ea typeface="Calibri" panose="020F0502020204030204" pitchFamily="34" charset="0"/>
              <a:cs typeface="Times New Roman" panose="02020603050405020304" pitchFamily="18" charset="0"/>
            </a:endParaRPr>
          </a:p>
          <a:p>
            <a:pPr marL="45720" indent="0" algn="just">
              <a:lnSpc>
                <a:spcPct val="115000"/>
              </a:lnSpc>
              <a:spcBef>
                <a:spcPts val="0"/>
              </a:spcBef>
              <a:buNone/>
              <a:tabLst>
                <a:tab pos="265113" algn="l"/>
              </a:tabLst>
            </a:pPr>
            <a:r>
              <a:rPr lang="ru-RU" sz="1400" dirty="0" smtClean="0">
                <a:ea typeface="Calibri" panose="020F0502020204030204" pitchFamily="34" charset="0"/>
                <a:cs typeface="Times New Roman" panose="02020603050405020304" pitchFamily="18" charset="0"/>
              </a:rPr>
              <a:t>	Списъкът </a:t>
            </a:r>
            <a:r>
              <a:rPr lang="ru-RU" sz="1400" dirty="0">
                <a:ea typeface="Calibri" panose="020F0502020204030204" pitchFamily="34" charset="0"/>
                <a:cs typeface="Times New Roman" panose="02020603050405020304" pitchFamily="18" charset="0"/>
              </a:rPr>
              <a:t>е утвърден със заповед на министъра на регионалното развитие и благоустройството и е публикуван на официалната страница на </a:t>
            </a:r>
            <a:r>
              <a:rPr lang="ru-RU" sz="1400" dirty="0" smtClean="0">
                <a:ea typeface="Calibri" panose="020F0502020204030204" pitchFamily="34" charset="0"/>
                <a:cs typeface="Times New Roman" panose="02020603050405020304" pitchFamily="18" charset="0"/>
              </a:rPr>
              <a:t>МРРБ: </a:t>
            </a:r>
            <a:r>
              <a:rPr lang="en-US" sz="1100" dirty="0">
                <a:solidFill>
                  <a:srgbClr val="002060"/>
                </a:solidFill>
                <a:ea typeface="Calibri" panose="020F0502020204030204" pitchFamily="34" charset="0"/>
                <a:cs typeface="Times New Roman" panose="02020603050405020304" pitchFamily="18" charset="0"/>
                <a:hlinkClick r:id="rId3"/>
              </a:rPr>
              <a:t>https://www.mrrb.bg/bg/administrativno-teritorialno-ustrojstvo/dobro-demokratichno-upravlenie/evropejska-strategiya-za-inovacii-i-dobro-upravlenie-na-mestno-nivo/nacionalna-platforma-na-partniorite-za-dobro-demokratichno-upravlenie-na-mestno-nivo</a:t>
            </a:r>
            <a:r>
              <a:rPr lang="en-US" sz="1100" dirty="0" smtClean="0">
                <a:solidFill>
                  <a:srgbClr val="002060"/>
                </a:solidFill>
                <a:ea typeface="Calibri" panose="020F0502020204030204" pitchFamily="34" charset="0"/>
                <a:cs typeface="Times New Roman" panose="02020603050405020304" pitchFamily="18" charset="0"/>
                <a:hlinkClick r:id="rId3"/>
              </a:rPr>
              <a:t>/</a:t>
            </a:r>
            <a:endParaRPr lang="bg-BG" sz="1100" dirty="0" smtClean="0">
              <a:solidFill>
                <a:srgbClr val="002060"/>
              </a:solidFill>
              <a:ea typeface="Calibri" panose="020F0502020204030204" pitchFamily="34" charset="0"/>
              <a:cs typeface="Times New Roman" panose="02020603050405020304" pitchFamily="18" charset="0"/>
            </a:endParaRPr>
          </a:p>
          <a:p>
            <a:pPr marL="45720" indent="0" algn="just">
              <a:lnSpc>
                <a:spcPct val="115000"/>
              </a:lnSpc>
              <a:spcBef>
                <a:spcPts val="0"/>
              </a:spcBef>
              <a:buNone/>
              <a:tabLst>
                <a:tab pos="265113" algn="l"/>
              </a:tabLst>
            </a:pPr>
            <a:endParaRPr lang="ru-RU" sz="1000" dirty="0">
              <a:solidFill>
                <a:schemeClr val="accent3">
                  <a:lumMod val="50000"/>
                </a:schemeClr>
              </a:solidFill>
              <a:ea typeface="Calibri" panose="020F0502020204030204" pitchFamily="34" charset="0"/>
              <a:cs typeface="Times New Roman" panose="02020603050405020304" pitchFamily="18" charset="0"/>
            </a:endParaRPr>
          </a:p>
          <a:p>
            <a:pPr marL="45720" indent="0" algn="just">
              <a:lnSpc>
                <a:spcPct val="115000"/>
              </a:lnSpc>
              <a:spcBef>
                <a:spcPts val="0"/>
              </a:spcBef>
              <a:buNone/>
              <a:tabLst>
                <a:tab pos="265113" algn="l"/>
              </a:tabLst>
            </a:pPr>
            <a:r>
              <a:rPr lang="ru-RU" sz="1400" dirty="0">
                <a:ea typeface="Calibri" panose="020F0502020204030204" pitchFamily="34" charset="0"/>
                <a:cs typeface="Times New Roman" panose="02020603050405020304" pitchFamily="18" charset="0"/>
              </a:rPr>
              <a:t>	</a:t>
            </a:r>
            <a:r>
              <a:rPr lang="ru-RU" sz="1400" dirty="0" smtClean="0">
                <a:ea typeface="Calibri" panose="020F0502020204030204" pitchFamily="34" charset="0"/>
                <a:cs typeface="Times New Roman" panose="02020603050405020304" pitchFamily="18" charset="0"/>
              </a:rPr>
              <a:t>Независимите </a:t>
            </a:r>
            <a:r>
              <a:rPr lang="ru-RU" sz="1400" dirty="0" smtClean="0">
                <a:ea typeface="Calibri" panose="020F0502020204030204" pitchFamily="34" charset="0"/>
                <a:cs typeface="Times New Roman" panose="02020603050405020304" pitchFamily="18" charset="0"/>
              </a:rPr>
              <a:t>експерти са подбрани чрез процедура, като основните </a:t>
            </a:r>
            <a:r>
              <a:rPr lang="ru-RU" sz="1400" dirty="0">
                <a:ea typeface="Calibri" panose="020F0502020204030204" pitchFamily="34" charset="0"/>
                <a:cs typeface="Times New Roman" panose="02020603050405020304" pitchFamily="18" charset="0"/>
              </a:rPr>
              <a:t>критериите </a:t>
            </a:r>
            <a:r>
              <a:rPr lang="ru-RU" sz="1400" dirty="0" smtClean="0">
                <a:ea typeface="Calibri" panose="020F0502020204030204" pitchFamily="34" charset="0"/>
                <a:cs typeface="Times New Roman" panose="02020603050405020304" pitchFamily="18" charset="0"/>
              </a:rPr>
              <a:t>са</a:t>
            </a:r>
            <a:r>
              <a:rPr lang="ru-RU" sz="1400" dirty="0" smtClean="0">
                <a:ea typeface="Calibri" panose="020F0502020204030204" pitchFamily="34" charset="0"/>
                <a:cs typeface="Times New Roman" panose="02020603050405020304" pitchFamily="18" charset="0"/>
              </a:rPr>
              <a:t>:</a:t>
            </a:r>
            <a:endParaRPr lang="ru-RU" sz="1400" dirty="0">
              <a:ea typeface="Calibri" panose="020F0502020204030204" pitchFamily="34" charset="0"/>
              <a:cs typeface="Times New Roman" panose="02020603050405020304" pitchFamily="18" charset="0"/>
            </a:endParaRPr>
          </a:p>
          <a:p>
            <a:pPr algn="just">
              <a:lnSpc>
                <a:spcPct val="115000"/>
              </a:lnSpc>
              <a:spcBef>
                <a:spcPts val="0"/>
              </a:spcBef>
              <a:buFont typeface="Wingdings" panose="05000000000000000000" pitchFamily="2" charset="2"/>
              <a:buChar char="ü"/>
            </a:pPr>
            <a:r>
              <a:rPr lang="ru-RU" sz="1400" dirty="0">
                <a:ea typeface="Calibri" panose="020F0502020204030204" pitchFamily="34" charset="0"/>
                <a:cs typeface="Times New Roman" panose="02020603050405020304" pitchFamily="18" charset="0"/>
              </a:rPr>
              <a:t>Да притежават най-малко 5 години професионален опит в </a:t>
            </a:r>
            <a:r>
              <a:rPr lang="ru-RU" sz="1400" dirty="0" smtClean="0">
                <a:ea typeface="Calibri" panose="020F0502020204030204" pitchFamily="34" charset="0"/>
                <a:cs typeface="Times New Roman" panose="02020603050405020304" pitchFamily="18" charset="0"/>
              </a:rPr>
              <a:t>местното </a:t>
            </a:r>
            <a:r>
              <a:rPr lang="ru-RU" sz="1400" dirty="0">
                <a:ea typeface="Calibri" panose="020F0502020204030204" pitchFamily="34" charset="0"/>
                <a:cs typeface="Times New Roman" panose="02020603050405020304" pitchFamily="18" charset="0"/>
              </a:rPr>
              <a:t>самоуправление и местната администрация или в</a:t>
            </a:r>
            <a:r>
              <a:rPr lang="ru-RU" sz="1400" dirty="0" smtClean="0">
                <a:ea typeface="Calibri" panose="020F0502020204030204" pitchFamily="34" charset="0"/>
                <a:cs typeface="Times New Roman" panose="02020603050405020304" pitchFamily="18" charset="0"/>
              </a:rPr>
              <a:t> </a:t>
            </a:r>
            <a:r>
              <a:rPr lang="ru-RU" sz="1400" dirty="0">
                <a:ea typeface="Calibri" panose="020F0502020204030204" pitchFamily="34" charset="0"/>
                <a:cs typeface="Times New Roman" panose="02020603050405020304" pitchFamily="18" charset="0"/>
              </a:rPr>
              <a:t>държавната администрация на централно или регионално ниво, или </a:t>
            </a:r>
            <a:r>
              <a:rPr lang="bg-BG" sz="1400" dirty="0" smtClean="0">
                <a:ea typeface="Calibri" panose="020F0502020204030204" pitchFamily="34" charset="0"/>
                <a:cs typeface="Times New Roman" panose="02020603050405020304" pitchFamily="18" charset="0"/>
              </a:rPr>
              <a:t>в</a:t>
            </a:r>
            <a:r>
              <a:rPr lang="ru-RU" sz="1400" dirty="0" smtClean="0">
                <a:ea typeface="Calibri" panose="020F0502020204030204" pitchFamily="34" charset="0"/>
                <a:cs typeface="Times New Roman" panose="02020603050405020304" pitchFamily="18" charset="0"/>
              </a:rPr>
              <a:t> </a:t>
            </a:r>
            <a:r>
              <a:rPr lang="ru-RU" sz="1400" dirty="0">
                <a:ea typeface="Calibri" panose="020F0502020204030204" pitchFamily="34" charset="0"/>
                <a:cs typeface="Times New Roman" panose="02020603050405020304" pitchFamily="18" charset="0"/>
              </a:rPr>
              <a:t>научно-изследователската и преподавателската дейност в областта на публичните политики;</a:t>
            </a:r>
          </a:p>
          <a:p>
            <a:pPr algn="just">
              <a:lnSpc>
                <a:spcPct val="115000"/>
              </a:lnSpc>
              <a:spcBef>
                <a:spcPts val="0"/>
              </a:spcBef>
              <a:buFont typeface="Wingdings" panose="05000000000000000000" pitchFamily="2" charset="2"/>
              <a:buChar char="ü"/>
            </a:pPr>
            <a:r>
              <a:rPr lang="ru-RU" sz="1400" dirty="0">
                <a:ea typeface="Calibri" panose="020F0502020204030204" pitchFamily="34" charset="0"/>
                <a:cs typeface="Times New Roman" panose="02020603050405020304" pitchFamily="18" charset="0"/>
              </a:rPr>
              <a:t>Да познават добре нормативната уредба в областта на местното самоуправление и местната администрация и прякото участие на гражданите в държавната власт и местното самоуправление;</a:t>
            </a:r>
          </a:p>
          <a:p>
            <a:pPr algn="just">
              <a:lnSpc>
                <a:spcPct val="115000"/>
              </a:lnSpc>
              <a:spcBef>
                <a:spcPts val="0"/>
              </a:spcBef>
              <a:buFont typeface="Wingdings" panose="05000000000000000000" pitchFamily="2" charset="2"/>
              <a:buChar char="ü"/>
            </a:pPr>
            <a:r>
              <a:rPr lang="ru-RU" sz="1400" dirty="0">
                <a:ea typeface="Calibri" panose="020F0502020204030204" pitchFamily="34" charset="0"/>
                <a:cs typeface="Times New Roman" panose="02020603050405020304" pitchFamily="18" charset="0"/>
              </a:rPr>
              <a:t>Да познават стандартите за качество на управлението в съответствие с 12-те принципа за добро </a:t>
            </a:r>
            <a:r>
              <a:rPr lang="ru-RU" sz="1400" dirty="0" smtClean="0">
                <a:ea typeface="Calibri" panose="020F0502020204030204" pitchFamily="34" charset="0"/>
                <a:cs typeface="Times New Roman" panose="02020603050405020304" pitchFamily="18" charset="0"/>
              </a:rPr>
              <a:t>управление</a:t>
            </a:r>
            <a:r>
              <a:rPr lang="ru-RU" sz="1400" dirty="0" smtClean="0">
                <a:ea typeface="Calibri" panose="020F0502020204030204" pitchFamily="34" charset="0"/>
                <a:cs typeface="Times New Roman" panose="02020603050405020304" pitchFamily="18" charset="0"/>
              </a:rPr>
              <a:t>.</a:t>
            </a:r>
          </a:p>
          <a:p>
            <a:pPr marL="45720" indent="0" algn="just">
              <a:lnSpc>
                <a:spcPct val="115000"/>
              </a:lnSpc>
              <a:spcBef>
                <a:spcPts val="0"/>
              </a:spcBef>
              <a:buNone/>
            </a:pPr>
            <a:endParaRPr lang="ru-RU" sz="1400" dirty="0">
              <a:ea typeface="Calibri" panose="020F0502020204030204" pitchFamily="34" charset="0"/>
              <a:cs typeface="Times New Roman" panose="02020603050405020304" pitchFamily="18" charset="0"/>
            </a:endParaRPr>
          </a:p>
          <a:p>
            <a:pPr marL="45720" indent="0" algn="just">
              <a:lnSpc>
                <a:spcPct val="115000"/>
              </a:lnSpc>
              <a:spcBef>
                <a:spcPts val="0"/>
              </a:spcBef>
              <a:buNone/>
              <a:tabLst>
                <a:tab pos="265113" algn="l"/>
              </a:tabLst>
            </a:pPr>
            <a:r>
              <a:rPr lang="ru-RU" sz="1400" dirty="0" smtClean="0">
                <a:ea typeface="Calibri" panose="020F0502020204030204" pitchFamily="34" charset="0"/>
                <a:cs typeface="Times New Roman" panose="02020603050405020304" pitchFamily="18" charset="0"/>
              </a:rPr>
              <a:t>	Определените </a:t>
            </a:r>
            <a:r>
              <a:rPr lang="ru-RU" sz="1400" dirty="0">
                <a:ea typeface="Calibri" panose="020F0502020204030204" pitchFamily="34" charset="0"/>
                <a:cs typeface="Times New Roman" panose="02020603050405020304" pitchFamily="18" charset="0"/>
              </a:rPr>
              <a:t>за независими експерти лица попълват декларация за липса на конфликт на </a:t>
            </a:r>
            <a:r>
              <a:rPr lang="ru-RU" sz="1400" dirty="0" smtClean="0">
                <a:ea typeface="Calibri" panose="020F0502020204030204" pitchFamily="34" charset="0"/>
                <a:cs typeface="Times New Roman" panose="02020603050405020304" pitchFamily="18" charset="0"/>
              </a:rPr>
              <a:t>интереси по </a:t>
            </a:r>
            <a:r>
              <a:rPr lang="ru-RU" sz="1400" dirty="0">
                <a:ea typeface="Calibri" panose="020F0502020204030204" pitchFamily="34" charset="0"/>
                <a:cs typeface="Times New Roman" panose="02020603050405020304" pitchFamily="18" charset="0"/>
              </a:rPr>
              <a:t>образец </a:t>
            </a:r>
            <a:r>
              <a:rPr lang="ru-RU" sz="1400" dirty="0" smtClean="0">
                <a:ea typeface="Calibri" panose="020F0502020204030204" pitchFamily="34" charset="0"/>
                <a:cs typeface="Times New Roman" panose="02020603050405020304" pitchFamily="18" charset="0"/>
              </a:rPr>
              <a:t>при </a:t>
            </a:r>
            <a:r>
              <a:rPr lang="ru-RU" sz="1400" dirty="0">
                <a:ea typeface="Calibri" panose="020F0502020204030204" pitchFamily="34" charset="0"/>
                <a:cs typeface="Times New Roman" panose="02020603050405020304" pitchFamily="18" charset="0"/>
              </a:rPr>
              <a:t>спазване принципа на безпристрастност и </a:t>
            </a:r>
            <a:r>
              <a:rPr lang="ru-RU" sz="1400" dirty="0" smtClean="0">
                <a:ea typeface="Calibri" panose="020F0502020204030204" pitchFamily="34" charset="0"/>
                <a:cs typeface="Times New Roman" panose="02020603050405020304" pitchFamily="18" charset="0"/>
              </a:rPr>
              <a:t>независимост </a:t>
            </a:r>
            <a:r>
              <a:rPr lang="ru-RU" sz="1400" dirty="0">
                <a:ea typeface="Calibri" panose="020F0502020204030204" pitchFamily="34" charset="0"/>
                <a:cs typeface="Times New Roman" panose="02020603050405020304" pitchFamily="18" charset="0"/>
              </a:rPr>
              <a:t>преди възлагане проверката и верификацията на кандидатурата на конкретна община. </a:t>
            </a:r>
            <a:endParaRPr lang="bg-BG" sz="1400" dirty="0" smtClean="0">
              <a:ea typeface="Calibri" panose="020F0502020204030204" pitchFamily="34" charset="0"/>
              <a:cs typeface="Times New Roman" panose="02020603050405020304" pitchFamily="18" charset="0"/>
            </a:endParaRPr>
          </a:p>
          <a:p>
            <a:pPr marL="45720" indent="0" algn="just">
              <a:lnSpc>
                <a:spcPct val="115000"/>
              </a:lnSpc>
              <a:spcBef>
                <a:spcPts val="0"/>
              </a:spcBef>
              <a:buNone/>
              <a:tabLst>
                <a:tab pos="266700" algn="l"/>
              </a:tabLst>
            </a:pPr>
            <a:r>
              <a:rPr lang="bg-BG" sz="1400" dirty="0" smtClean="0">
                <a:ea typeface="Calibri" panose="020F0502020204030204" pitchFamily="34" charset="0"/>
                <a:cs typeface="Times New Roman" panose="02020603050405020304" pitchFamily="18" charset="0"/>
              </a:rPr>
              <a:t> </a:t>
            </a:r>
            <a:endParaRPr lang="ru-RU" sz="1400" dirty="0" smtClean="0">
              <a:ea typeface="Calibri" panose="020F0502020204030204" pitchFamily="34" charset="0"/>
              <a:cs typeface="Times New Roman" panose="02020603050405020304" pitchFamily="18" charset="0"/>
            </a:endParaRPr>
          </a:p>
          <a:p>
            <a:pPr marL="45720" indent="0" algn="just">
              <a:lnSpc>
                <a:spcPct val="115000"/>
              </a:lnSpc>
              <a:spcBef>
                <a:spcPts val="0"/>
              </a:spcBef>
              <a:buNone/>
              <a:tabLst>
                <a:tab pos="266700" algn="l"/>
              </a:tabLst>
            </a:pPr>
            <a:r>
              <a:rPr lang="ru-RU" sz="1400" b="1" dirty="0">
                <a:ea typeface="Calibri" panose="020F0502020204030204" pitchFamily="34" charset="0"/>
                <a:cs typeface="Times New Roman" panose="02020603050405020304" pitchFamily="18" charset="0"/>
              </a:rPr>
              <a:t>	</a:t>
            </a:r>
            <a:endParaRPr lang="bg-BG" sz="1400" dirty="0" smtClean="0">
              <a:ea typeface="Calibri" panose="020F0502020204030204" pitchFamily="34" charset="0"/>
              <a:cs typeface="Times New Roman" panose="02020603050405020304" pitchFamily="18" charset="0"/>
            </a:endParaRPr>
          </a:p>
          <a:p>
            <a:pPr marL="45720" indent="0" algn="just">
              <a:lnSpc>
                <a:spcPct val="115000"/>
              </a:lnSpc>
              <a:spcAft>
                <a:spcPts val="600"/>
              </a:spcAft>
              <a:buNone/>
            </a:pPr>
            <a:endParaRPr lang="bg-BG" sz="1400" dirty="0" smtClean="0">
              <a:ea typeface="Calibri" panose="020F0502020204030204" pitchFamily="34" charset="0"/>
              <a:cs typeface="Times New Roman" panose="02020603050405020304" pitchFamily="18" charset="0"/>
            </a:endParaRPr>
          </a:p>
          <a:p>
            <a:endParaRPr lang="bg-BG" sz="1400" dirty="0"/>
          </a:p>
        </p:txBody>
      </p:sp>
      <p:sp>
        <p:nvSpPr>
          <p:cNvPr id="8" name="Content Placeholder 7"/>
          <p:cNvSpPr>
            <a:spLocks noGrp="1"/>
          </p:cNvSpPr>
          <p:nvPr>
            <p:ph sz="half" idx="2"/>
          </p:nvPr>
        </p:nvSpPr>
        <p:spPr>
          <a:xfrm>
            <a:off x="9086851" y="800100"/>
            <a:ext cx="2752724" cy="5714999"/>
          </a:xfrm>
        </p:spPr>
        <p:style>
          <a:lnRef idx="2">
            <a:schemeClr val="accent4"/>
          </a:lnRef>
          <a:fillRef idx="1">
            <a:schemeClr val="lt1"/>
          </a:fillRef>
          <a:effectRef idx="0">
            <a:schemeClr val="accent4"/>
          </a:effectRef>
          <a:fontRef idx="minor">
            <a:schemeClr val="dk1"/>
          </a:fontRef>
        </p:style>
        <p:txBody>
          <a:bodyPr>
            <a:noAutofit/>
          </a:bodyPr>
          <a:lstStyle/>
          <a:p>
            <a:pPr marL="44450" indent="0" algn="just">
              <a:lnSpc>
                <a:spcPct val="120000"/>
              </a:lnSpc>
              <a:spcBef>
                <a:spcPts val="0"/>
              </a:spcBef>
              <a:buNone/>
              <a:tabLst>
                <a:tab pos="361950" algn="l"/>
              </a:tabLst>
            </a:pPr>
            <a:r>
              <a:rPr lang="ru-RU" sz="1200" i="1" dirty="0">
                <a:ea typeface="Calibri" panose="020F0502020204030204" pitchFamily="34" charset="0"/>
                <a:cs typeface="Times New Roman" panose="02020603050405020304" pitchFamily="18" charset="0"/>
              </a:rPr>
              <a:t>	</a:t>
            </a:r>
            <a:r>
              <a:rPr lang="ru-RU" sz="1200" b="1" i="1" dirty="0">
                <a:ea typeface="Calibri" panose="020F0502020204030204" pitchFamily="34" charset="0"/>
                <a:cs typeface="Times New Roman" panose="02020603050405020304" pitchFamily="18" charset="0"/>
              </a:rPr>
              <a:t>Специализирана комисия за координация и контрол на изпълнението на процедурата за присъждане на Европейския </a:t>
            </a:r>
            <a:r>
              <a:rPr lang="ru-RU" sz="1200" b="1" i="1" dirty="0" smtClean="0">
                <a:ea typeface="Calibri" panose="020F0502020204030204" pitchFamily="34" charset="0"/>
                <a:cs typeface="Times New Roman" panose="02020603050405020304" pitchFamily="18" charset="0"/>
              </a:rPr>
              <a:t>етикет</a:t>
            </a:r>
            <a:r>
              <a:rPr lang="en-US" sz="1200" b="1" i="1" dirty="0" smtClean="0">
                <a:ea typeface="Calibri" panose="020F0502020204030204" pitchFamily="34" charset="0"/>
                <a:cs typeface="Times New Roman" panose="02020603050405020304" pitchFamily="18" charset="0"/>
              </a:rPr>
              <a:t>:</a:t>
            </a:r>
          </a:p>
          <a:p>
            <a:pPr marL="44450" indent="0" algn="just">
              <a:lnSpc>
                <a:spcPct val="120000"/>
              </a:lnSpc>
              <a:spcBef>
                <a:spcPts val="0"/>
              </a:spcBef>
              <a:buNone/>
              <a:tabLst>
                <a:tab pos="361950" algn="l"/>
              </a:tabLst>
            </a:pPr>
            <a:r>
              <a:rPr lang="ru-RU" sz="1200" b="1" i="1" dirty="0" smtClean="0">
                <a:ea typeface="Calibri" panose="020F0502020204030204" pitchFamily="34" charset="0"/>
                <a:cs typeface="Times New Roman" panose="02020603050405020304" pitchFamily="18" charset="0"/>
              </a:rPr>
              <a:t> </a:t>
            </a:r>
            <a:r>
              <a:rPr lang="ru-RU" sz="1200" b="1" i="1" dirty="0" smtClean="0">
                <a:ea typeface="Calibri" panose="020F0502020204030204" pitchFamily="34" charset="0"/>
                <a:cs typeface="Times New Roman" panose="02020603050405020304" pitchFamily="18" charset="0"/>
              </a:rPr>
              <a:t>- </a:t>
            </a:r>
            <a:r>
              <a:rPr lang="ru-RU" sz="1200" i="1" dirty="0" smtClean="0">
                <a:ea typeface="Calibri" panose="020F0502020204030204" pitchFamily="34" charset="0"/>
                <a:cs typeface="Times New Roman" panose="02020603050405020304" pitchFamily="18" charset="0"/>
              </a:rPr>
              <a:t>създадена с решение на Националната платформа и в съставът и са включвени представители на НСОРБ, на Секретариата на Националната платформа, както и членове на Националната платформа.</a:t>
            </a:r>
          </a:p>
          <a:p>
            <a:pPr marL="44450" indent="0" algn="just">
              <a:lnSpc>
                <a:spcPct val="120000"/>
              </a:lnSpc>
              <a:spcBef>
                <a:spcPts val="0"/>
              </a:spcBef>
              <a:buNone/>
              <a:tabLst>
                <a:tab pos="361950" algn="l"/>
              </a:tabLst>
            </a:pPr>
            <a:r>
              <a:rPr lang="ru-RU" sz="1200" i="1" dirty="0" smtClean="0">
                <a:ea typeface="Calibri" panose="020F0502020204030204" pitchFamily="34" charset="0"/>
                <a:cs typeface="Times New Roman" panose="02020603050405020304" pitchFamily="18" charset="0"/>
              </a:rPr>
              <a:t>	Основните </a:t>
            </a:r>
            <a:r>
              <a:rPr lang="ru-RU" sz="1200" i="1" dirty="0" smtClean="0">
                <a:latin typeface="Corbel" panose="020B0503020204020204" pitchFamily="34" charset="0"/>
                <a:ea typeface="Calibri" panose="020F0502020204030204" pitchFamily="34" charset="0"/>
                <a:cs typeface="Times New Roman" panose="02020603050405020304" pitchFamily="18" charset="0"/>
              </a:rPr>
              <a:t>ѝ функции </a:t>
            </a:r>
            <a:r>
              <a:rPr lang="ru-RU" sz="1200" i="1" dirty="0" smtClean="0">
                <a:ea typeface="Calibri" panose="020F0502020204030204" pitchFamily="34" charset="0"/>
                <a:cs typeface="Times New Roman" panose="02020603050405020304" pitchFamily="18" charset="0"/>
              </a:rPr>
              <a:t>са: Провежда процедура за подбор и определяне на независими експерти; Определя на случаен принцип извършването на независима проверка в общините кандидати; При необходимост определя на случаен принцип втори независим експерт, който да извърши проверка в община кандидат, която на някой  принципи има станище „отказ от заверка“.</a:t>
            </a:r>
          </a:p>
          <a:p>
            <a:pPr marL="44450" indent="0" algn="just">
              <a:lnSpc>
                <a:spcPct val="120000"/>
              </a:lnSpc>
              <a:spcBef>
                <a:spcPts val="0"/>
              </a:spcBef>
              <a:buNone/>
              <a:tabLst>
                <a:tab pos="361950" algn="l"/>
              </a:tabLst>
            </a:pPr>
            <a:r>
              <a:rPr lang="ru-RU" sz="1200" i="1" dirty="0" smtClean="0">
                <a:ea typeface="Calibri" panose="020F0502020204030204" pitchFamily="34" charset="0"/>
                <a:cs typeface="Times New Roman" panose="02020603050405020304" pitchFamily="18" charset="0"/>
              </a:rPr>
              <a:t>			</a:t>
            </a:r>
            <a:endParaRPr lang="ru-RU" sz="1200" i="1" dirty="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14</a:t>
            </a:fld>
            <a:endParaRPr lang="bg-BG" dirty="0"/>
          </a:p>
        </p:txBody>
      </p:sp>
      <p:sp>
        <p:nvSpPr>
          <p:cNvPr id="12" name="Right Arrow 11"/>
          <p:cNvSpPr/>
          <p:nvPr/>
        </p:nvSpPr>
        <p:spPr>
          <a:xfrm>
            <a:off x="8534400" y="1609725"/>
            <a:ext cx="447675" cy="200025"/>
          </a:xfrm>
          <a:prstGeom prst="rightArrow">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bg-BG"/>
          </a:p>
        </p:txBody>
      </p:sp>
    </p:spTree>
    <p:extLst>
      <p:ext uri="{BB962C8B-B14F-4D97-AF65-F5344CB8AC3E}">
        <p14:creationId xmlns:p14="http://schemas.microsoft.com/office/powerpoint/2010/main" val="13444676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61950" y="333375"/>
            <a:ext cx="11306589" cy="453656"/>
          </a:xfrm>
        </p:spPr>
        <p:txBody>
          <a:bodyPr>
            <a:noAutofit/>
          </a:bodyPr>
          <a:lstStyle/>
          <a:p>
            <a:pPr algn="ctr"/>
            <a:r>
              <a:rPr lang="ru-RU" sz="1800" b="1" dirty="0" smtClean="0">
                <a:solidFill>
                  <a:srgbClr val="418AB3">
                    <a:lumMod val="75000"/>
                  </a:srgbClr>
                </a:solidFill>
              </a:rPr>
              <a:t>ЕТАП 4 </a:t>
            </a:r>
            <a:r>
              <a:rPr lang="ru-RU" sz="1800" b="1" dirty="0">
                <a:solidFill>
                  <a:srgbClr val="418AB3">
                    <a:lumMod val="75000"/>
                  </a:srgbClr>
                </a:solidFill>
              </a:rPr>
              <a:t>«НЕЗАВИСИМА ПРОВЕРКА И ВЕРИФИКАЦИЯ НА САМООЦЕНКИТЕ НА ОБЩИНИТЕ-КАНДИДАТИ»</a:t>
            </a:r>
            <a:endParaRPr lang="bg-BG" sz="1800" dirty="0"/>
          </a:p>
        </p:txBody>
      </p:sp>
      <p:sp>
        <p:nvSpPr>
          <p:cNvPr id="3" name="Content Placeholder 2"/>
          <p:cNvSpPr>
            <a:spLocks noGrp="1"/>
          </p:cNvSpPr>
          <p:nvPr>
            <p:ph idx="1"/>
          </p:nvPr>
        </p:nvSpPr>
        <p:spPr>
          <a:xfrm>
            <a:off x="361950" y="853706"/>
            <a:ext cx="11515725" cy="5709019"/>
          </a:xfrm>
        </p:spPr>
        <p:txBody>
          <a:bodyPr>
            <a:noAutofit/>
          </a:bodyPr>
          <a:lstStyle/>
          <a:p>
            <a:pPr marL="45720" indent="0" algn="just">
              <a:lnSpc>
                <a:spcPct val="100000"/>
              </a:lnSpc>
              <a:spcBef>
                <a:spcPts val="0"/>
              </a:spcBef>
              <a:buNone/>
              <a:tabLst>
                <a:tab pos="361950" algn="l"/>
              </a:tabLst>
            </a:pPr>
            <a:r>
              <a:rPr lang="ru-RU" sz="1600" dirty="0" smtClean="0"/>
              <a:t>	Независимата </a:t>
            </a:r>
            <a:r>
              <a:rPr lang="ru-RU" sz="1600" dirty="0"/>
              <a:t>проверка и верификацията на самооценките на </a:t>
            </a:r>
            <a:r>
              <a:rPr lang="ru-RU" sz="1600" dirty="0" smtClean="0"/>
              <a:t>общините-кандидати </a:t>
            </a:r>
            <a:r>
              <a:rPr lang="ru-RU" sz="1600" dirty="0"/>
              <a:t>се </a:t>
            </a:r>
            <a:r>
              <a:rPr lang="ru-RU" sz="1600" dirty="0" smtClean="0"/>
              <a:t>извършва в </a:t>
            </a:r>
            <a:r>
              <a:rPr lang="ru-RU" sz="1600" dirty="0"/>
              <a:t>съответствие с Еталона (бенчмарк) и въз основа на представените материали, доказващи прилагането на 12-те </a:t>
            </a:r>
            <a:r>
              <a:rPr lang="ru-RU" sz="1600" dirty="0" smtClean="0"/>
              <a:t>принципа и </a:t>
            </a:r>
            <a:r>
              <a:rPr lang="ru-RU" sz="1600" dirty="0"/>
              <a:t>съответните </a:t>
            </a:r>
            <a:r>
              <a:rPr lang="ru-RU" sz="1600" dirty="0" smtClean="0"/>
              <a:t>индикатори към тях.</a:t>
            </a:r>
            <a:r>
              <a:rPr lang="ru-RU" sz="1600" dirty="0"/>
              <a:t> </a:t>
            </a:r>
            <a:r>
              <a:rPr lang="ru-RU" sz="1600" dirty="0" smtClean="0">
                <a:solidFill>
                  <a:schemeClr val="accent4">
                    <a:lumMod val="75000"/>
                  </a:schemeClr>
                </a:solidFill>
              </a:rPr>
              <a:t>Независимият </a:t>
            </a:r>
            <a:r>
              <a:rPr lang="ru-RU" sz="1600" dirty="0">
                <a:solidFill>
                  <a:schemeClr val="accent4">
                    <a:lumMod val="75000"/>
                  </a:schemeClr>
                </a:solidFill>
              </a:rPr>
              <a:t>експерт извършва цялостна проверка на верността и честността на представените от общината материали, доказващи изпълнението на</a:t>
            </a:r>
            <a:r>
              <a:rPr lang="ru-RU" sz="1600" u="sng" dirty="0">
                <a:solidFill>
                  <a:schemeClr val="accent4">
                    <a:lumMod val="75000"/>
                  </a:schemeClr>
                </a:solidFill>
              </a:rPr>
              <a:t> </a:t>
            </a:r>
            <a:r>
              <a:rPr lang="ru-RU" sz="1600" b="1" u="sng" dirty="0">
                <a:solidFill>
                  <a:schemeClr val="accent4">
                    <a:lumMod val="75000"/>
                  </a:schemeClr>
                </a:solidFill>
              </a:rPr>
              <a:t>всеки индикатор </a:t>
            </a:r>
            <a:r>
              <a:rPr lang="ru-RU" sz="1600" dirty="0">
                <a:solidFill>
                  <a:schemeClr val="accent4">
                    <a:lumMod val="75000"/>
                  </a:schemeClr>
                </a:solidFill>
              </a:rPr>
              <a:t>от 12-те </a:t>
            </a:r>
            <a:r>
              <a:rPr lang="ru-RU" sz="1600" dirty="0" smtClean="0">
                <a:solidFill>
                  <a:schemeClr val="accent4">
                    <a:lumMod val="75000"/>
                  </a:schemeClr>
                </a:solidFill>
              </a:rPr>
              <a:t>принципа. </a:t>
            </a:r>
          </a:p>
          <a:p>
            <a:pPr marL="45720" indent="0" algn="just">
              <a:lnSpc>
                <a:spcPct val="100000"/>
              </a:lnSpc>
              <a:spcBef>
                <a:spcPts val="0"/>
              </a:spcBef>
              <a:buNone/>
              <a:tabLst>
                <a:tab pos="361950" algn="l"/>
              </a:tabLst>
            </a:pPr>
            <a:r>
              <a:rPr lang="ru-RU" sz="1600" b="1" dirty="0"/>
              <a:t>	</a:t>
            </a:r>
            <a:r>
              <a:rPr lang="ru-RU" sz="1600" b="1" dirty="0" smtClean="0"/>
              <a:t>За </a:t>
            </a:r>
            <a:r>
              <a:rPr lang="ru-RU" sz="1600" b="1" dirty="0"/>
              <a:t>всеки индикатор независимият експерт изразява мнение, потвърждаващо или непотвърждаващо самооценката на общината за изпълнение на съответния индикатор. </a:t>
            </a:r>
            <a:r>
              <a:rPr lang="ru-RU" sz="1600" dirty="0" smtClean="0"/>
              <a:t>В </a:t>
            </a:r>
            <a:r>
              <a:rPr lang="ru-RU" sz="1600" dirty="0"/>
              <a:t>резултат от изразените мнения независимият експерт извършва верификация на прилагането на съответния принцип </a:t>
            </a:r>
            <a:r>
              <a:rPr lang="ru-RU" sz="1600" dirty="0" smtClean="0"/>
              <a:t>с </a:t>
            </a:r>
            <a:r>
              <a:rPr lang="ru-RU" sz="1600" dirty="0" smtClean="0"/>
              <a:t>някое от следните становища: </a:t>
            </a:r>
            <a:endParaRPr lang="ru-RU" sz="1600" dirty="0"/>
          </a:p>
          <a:p>
            <a:pPr marL="361950" indent="180975" algn="just">
              <a:lnSpc>
                <a:spcPct val="100000"/>
              </a:lnSpc>
              <a:spcBef>
                <a:spcPts val="0"/>
              </a:spcBef>
              <a:buFont typeface="Wingdings" panose="05000000000000000000" pitchFamily="2" charset="2"/>
              <a:buChar char="Ø"/>
              <a:tabLst>
                <a:tab pos="361950" algn="l"/>
                <a:tab pos="447675" algn="l"/>
              </a:tabLst>
            </a:pPr>
            <a:r>
              <a:rPr lang="ru-RU" sz="1600" b="1" dirty="0" smtClean="0"/>
              <a:t>„</a:t>
            </a:r>
            <a:r>
              <a:rPr lang="ru-RU" sz="1600" b="1" dirty="0"/>
              <a:t>заверка без </a:t>
            </a:r>
            <a:r>
              <a:rPr lang="ru-RU" sz="1600" b="1" dirty="0" smtClean="0"/>
              <a:t>резерви“ </a:t>
            </a:r>
            <a:r>
              <a:rPr lang="ru-RU" sz="1600" dirty="0" smtClean="0"/>
              <a:t>- </a:t>
            </a:r>
            <a:r>
              <a:rPr lang="ru-RU" sz="1600" dirty="0" smtClean="0"/>
              <a:t>когато самооценките </a:t>
            </a:r>
            <a:r>
              <a:rPr lang="ru-RU" sz="1600" dirty="0"/>
              <a:t>по всички индикатори на съответния принцип са </a:t>
            </a:r>
            <a:r>
              <a:rPr lang="ru-RU" sz="1600" dirty="0" smtClean="0"/>
              <a:t>потвърдени;</a:t>
            </a:r>
            <a:endParaRPr lang="ru-RU" sz="1600" dirty="0"/>
          </a:p>
          <a:p>
            <a:pPr marL="361950" indent="180975" algn="just">
              <a:lnSpc>
                <a:spcPct val="100000"/>
              </a:lnSpc>
              <a:spcBef>
                <a:spcPts val="0"/>
              </a:spcBef>
              <a:buFont typeface="Wingdings" panose="05000000000000000000" pitchFamily="2" charset="2"/>
              <a:buChar char="Ø"/>
              <a:tabLst>
                <a:tab pos="361950" algn="l"/>
                <a:tab pos="447675" algn="l"/>
              </a:tabLst>
            </a:pPr>
            <a:r>
              <a:rPr lang="ru-RU" sz="1600" b="1" dirty="0" smtClean="0"/>
              <a:t>„</a:t>
            </a:r>
            <a:r>
              <a:rPr lang="ru-RU" sz="1600" b="1" dirty="0"/>
              <a:t>заверка с резерви</a:t>
            </a:r>
            <a:r>
              <a:rPr lang="ru-RU" sz="1600" b="1" dirty="0" smtClean="0"/>
              <a:t>“ </a:t>
            </a:r>
            <a:r>
              <a:rPr lang="ru-RU" sz="1600" dirty="0" smtClean="0"/>
              <a:t>- когато </a:t>
            </a:r>
            <a:r>
              <a:rPr lang="ru-RU" sz="1600" dirty="0"/>
              <a:t>половината или повече от половината от самооценките по индикаторите на съответния принцип са </a:t>
            </a:r>
            <a:r>
              <a:rPr lang="ru-RU" sz="1600" dirty="0" smtClean="0"/>
              <a:t>потвърдени;</a:t>
            </a:r>
            <a:endParaRPr lang="ru-RU" sz="1600" dirty="0"/>
          </a:p>
          <a:p>
            <a:pPr marL="361950" indent="180975" algn="just">
              <a:lnSpc>
                <a:spcPct val="100000"/>
              </a:lnSpc>
              <a:spcBef>
                <a:spcPts val="0"/>
              </a:spcBef>
              <a:buFont typeface="Wingdings" panose="05000000000000000000" pitchFamily="2" charset="2"/>
              <a:buChar char="Ø"/>
              <a:tabLst>
                <a:tab pos="361950" algn="l"/>
                <a:tab pos="447675" algn="l"/>
              </a:tabLst>
            </a:pPr>
            <a:r>
              <a:rPr lang="ru-RU" sz="1600" b="1" dirty="0" smtClean="0"/>
              <a:t>„</a:t>
            </a:r>
            <a:r>
              <a:rPr lang="ru-RU" sz="1600" b="1" dirty="0"/>
              <a:t>отказ от заверка</a:t>
            </a:r>
            <a:r>
              <a:rPr lang="ru-RU" sz="1600" b="1" dirty="0" smtClean="0"/>
              <a:t>“ </a:t>
            </a:r>
            <a:r>
              <a:rPr lang="ru-RU" sz="1600" dirty="0" smtClean="0"/>
              <a:t>- когато </a:t>
            </a:r>
            <a:r>
              <a:rPr lang="ru-RU" sz="1600" dirty="0"/>
              <a:t>повече от половината или всички самооценки по индикаторите на съответния принцип не са </a:t>
            </a:r>
            <a:r>
              <a:rPr lang="ru-RU" sz="1600" dirty="0" smtClean="0"/>
              <a:t>потвърдени.</a:t>
            </a:r>
            <a:endParaRPr lang="ru-RU" sz="1600" dirty="0"/>
          </a:p>
          <a:p>
            <a:pPr marL="45720" indent="0" algn="just">
              <a:lnSpc>
                <a:spcPct val="100000"/>
              </a:lnSpc>
              <a:spcBef>
                <a:spcPts val="0"/>
              </a:spcBef>
              <a:buNone/>
              <a:tabLst>
                <a:tab pos="361950" algn="l"/>
              </a:tabLst>
            </a:pPr>
            <a:r>
              <a:rPr lang="ru-RU" sz="1600" dirty="0" smtClean="0"/>
              <a:t>	В </a:t>
            </a:r>
            <a:r>
              <a:rPr lang="ru-RU" sz="1600" dirty="0"/>
              <a:t>случай на становище на независимия експерт </a:t>
            </a:r>
            <a:r>
              <a:rPr lang="ru-RU" sz="1600" dirty="0" smtClean="0"/>
              <a:t>„</a:t>
            </a:r>
            <a:r>
              <a:rPr lang="ru-RU" sz="1600" b="1" dirty="0"/>
              <a:t>отказ от заверка“</a:t>
            </a:r>
            <a:r>
              <a:rPr lang="ru-RU" sz="1600" dirty="0"/>
              <a:t>, </a:t>
            </a:r>
            <a:r>
              <a:rPr lang="ru-RU" sz="1600" b="1" dirty="0"/>
              <a:t>самооценката на общината по съответния принцип задължително се подлага на </a:t>
            </a:r>
            <a:r>
              <a:rPr lang="ru-RU" sz="1600" b="1" u="sng" dirty="0"/>
              <a:t>повторна проверка и верификация от </a:t>
            </a:r>
            <a:r>
              <a:rPr lang="ru-RU" sz="1600" b="1" u="sng" dirty="0" smtClean="0"/>
              <a:t>ДРУГ НЕЗАВИСИМ ЕКСПЕРТ</a:t>
            </a:r>
            <a:r>
              <a:rPr lang="ru-RU" sz="1600" dirty="0" smtClean="0"/>
              <a:t>, </a:t>
            </a:r>
            <a:r>
              <a:rPr lang="ru-RU" sz="1600" dirty="0"/>
              <a:t>определен </a:t>
            </a:r>
            <a:r>
              <a:rPr lang="ru-RU" sz="1600" dirty="0" smtClean="0"/>
              <a:t>отново на </a:t>
            </a:r>
            <a:r>
              <a:rPr lang="ru-RU" sz="1600" dirty="0"/>
              <a:t>случаен принцип от специализираната </a:t>
            </a:r>
            <a:r>
              <a:rPr lang="ru-RU" sz="1600" dirty="0" smtClean="0"/>
              <a:t>комисия. </a:t>
            </a:r>
          </a:p>
          <a:p>
            <a:pPr marL="45720" indent="0" algn="just">
              <a:lnSpc>
                <a:spcPct val="100000"/>
              </a:lnSpc>
              <a:spcBef>
                <a:spcPts val="0"/>
              </a:spcBef>
              <a:buNone/>
              <a:tabLst>
                <a:tab pos="361950" algn="l"/>
              </a:tabLst>
            </a:pPr>
            <a:r>
              <a:rPr lang="ru-RU" sz="1600" dirty="0" smtClean="0"/>
              <a:t>	Ако становището </a:t>
            </a:r>
            <a:r>
              <a:rPr lang="ru-RU" sz="1600" dirty="0"/>
              <a:t>на </a:t>
            </a:r>
            <a:r>
              <a:rPr lang="ru-RU" sz="1600" b="1" dirty="0" smtClean="0"/>
              <a:t>ДРУГИЯ НЕЗАВИСИМ ЕКСПЕРТ </a:t>
            </a:r>
            <a:r>
              <a:rPr lang="ru-RU" sz="1600" dirty="0" smtClean="0"/>
              <a:t>при </a:t>
            </a:r>
            <a:r>
              <a:rPr lang="ru-RU" sz="1600" dirty="0"/>
              <a:t>повторната проверка и верификация на самооценката на общината по съответния принцип </a:t>
            </a:r>
            <a:r>
              <a:rPr lang="ru-RU" sz="1600" dirty="0" smtClean="0"/>
              <a:t>е:</a:t>
            </a:r>
          </a:p>
          <a:p>
            <a:pPr algn="just">
              <a:lnSpc>
                <a:spcPct val="100000"/>
              </a:lnSpc>
              <a:spcBef>
                <a:spcPts val="0"/>
              </a:spcBef>
              <a:buFontTx/>
              <a:buChar char="-"/>
              <a:tabLst>
                <a:tab pos="361950" algn="l"/>
              </a:tabLst>
            </a:pPr>
            <a:r>
              <a:rPr lang="ru-RU" sz="1600" b="1" i="1" dirty="0" smtClean="0"/>
              <a:t>отново </a:t>
            </a:r>
            <a:r>
              <a:rPr lang="ru-RU" sz="1600" b="1" i="1" dirty="0"/>
              <a:t>„отказ от </a:t>
            </a:r>
            <a:r>
              <a:rPr lang="ru-RU" sz="1600" b="1" i="1" dirty="0" smtClean="0"/>
              <a:t>заверка“</a:t>
            </a:r>
            <a:r>
              <a:rPr lang="ru-RU" sz="1600" i="1" dirty="0"/>
              <a:t> </a:t>
            </a:r>
            <a:r>
              <a:rPr lang="ru-RU" sz="1600" dirty="0" smtClean="0"/>
              <a:t>- счита</a:t>
            </a:r>
            <a:r>
              <a:rPr lang="ru-RU" sz="1600" dirty="0"/>
              <a:t>, че </a:t>
            </a:r>
            <a:r>
              <a:rPr lang="ru-RU" sz="1600" b="1" dirty="0"/>
              <a:t>принципът не се прилага и </a:t>
            </a:r>
            <a:r>
              <a:rPr lang="ru-RU" sz="1600" b="1" dirty="0" smtClean="0"/>
              <a:t>общината-кандидат </a:t>
            </a:r>
            <a:r>
              <a:rPr lang="ru-RU" sz="1600" b="1" dirty="0"/>
              <a:t>се отстранява от по-нататъшно участие в процедурата за присъждане на </a:t>
            </a:r>
            <a:r>
              <a:rPr lang="ru-RU" sz="1600" b="1" dirty="0" smtClean="0"/>
              <a:t>Етикета;</a:t>
            </a:r>
            <a:endParaRPr lang="ru-RU" sz="1600" b="1" dirty="0" smtClean="0"/>
          </a:p>
          <a:p>
            <a:pPr algn="just">
              <a:lnSpc>
                <a:spcPct val="100000"/>
              </a:lnSpc>
              <a:spcBef>
                <a:spcPts val="0"/>
              </a:spcBef>
              <a:buFontTx/>
              <a:buChar char="-"/>
              <a:tabLst>
                <a:tab pos="361950" algn="l"/>
              </a:tabLst>
            </a:pPr>
            <a:r>
              <a:rPr lang="ru-RU" sz="1600" dirty="0" smtClean="0"/>
              <a:t>„</a:t>
            </a:r>
            <a:r>
              <a:rPr lang="ru-RU" sz="1600" b="1" i="1" dirty="0" smtClean="0"/>
              <a:t>заверка </a:t>
            </a:r>
            <a:r>
              <a:rPr lang="ru-RU" sz="1600" b="1" i="1" dirty="0"/>
              <a:t>с резерви“ или „заверка без </a:t>
            </a:r>
            <a:r>
              <a:rPr lang="ru-RU" sz="1600" b="1" i="1" dirty="0" smtClean="0"/>
              <a:t>резерви“</a:t>
            </a:r>
            <a:r>
              <a:rPr lang="ru-RU" sz="1600" dirty="0"/>
              <a:t> </a:t>
            </a:r>
            <a:r>
              <a:rPr lang="ru-RU" sz="1600" dirty="0" smtClean="0"/>
              <a:t>- специализираната </a:t>
            </a:r>
            <a:r>
              <a:rPr lang="ru-RU" sz="1600" dirty="0"/>
              <a:t>комисия </a:t>
            </a:r>
            <a:r>
              <a:rPr lang="ru-RU" sz="1600" dirty="0" smtClean="0"/>
              <a:t>определя </a:t>
            </a:r>
            <a:r>
              <a:rPr lang="ru-RU" sz="1600" dirty="0"/>
              <a:t>окончателното становище за верификация на самооценката на общината по съответния принцип след изслушване на независимите експерти или разглеждане на техните доклади.</a:t>
            </a:r>
            <a:endParaRPr lang="bg-BG" sz="1600" dirty="0"/>
          </a:p>
        </p:txBody>
      </p:sp>
      <p:sp>
        <p:nvSpPr>
          <p:cNvPr id="4" name="Slide Number Placeholder 3"/>
          <p:cNvSpPr>
            <a:spLocks noGrp="1"/>
          </p:cNvSpPr>
          <p:nvPr>
            <p:ph type="sldNum" sz="quarter" idx="12"/>
          </p:nvPr>
        </p:nvSpPr>
        <p:spPr>
          <a:xfrm>
            <a:off x="10485783" y="6476999"/>
            <a:ext cx="1706217" cy="365125"/>
          </a:xfrm>
        </p:spPr>
        <p:txBody>
          <a:bodyPr/>
          <a:lstStyle/>
          <a:p>
            <a:fld id="{C377F87D-76DC-4CAB-A702-DE12369E759A}" type="slidenum">
              <a:rPr lang="bg-BG" smtClean="0"/>
              <a:t>15</a:t>
            </a:fld>
            <a:endParaRPr lang="bg-BG" dirty="0"/>
          </a:p>
        </p:txBody>
      </p:sp>
    </p:spTree>
    <p:extLst>
      <p:ext uri="{BB962C8B-B14F-4D97-AF65-F5344CB8AC3E}">
        <p14:creationId xmlns:p14="http://schemas.microsoft.com/office/powerpoint/2010/main" val="10374709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2053" y="337996"/>
            <a:ext cx="9875520" cy="467763"/>
          </a:xfrm>
        </p:spPr>
        <p:txBody>
          <a:bodyPr>
            <a:normAutofit fontScale="90000"/>
          </a:bodyPr>
          <a:lstStyle/>
          <a:p>
            <a:pPr algn="ctr"/>
            <a:r>
              <a:rPr lang="bg-BG" sz="2800" b="1" dirty="0">
                <a:solidFill>
                  <a:schemeClr val="accent4">
                    <a:lumMod val="75000"/>
                  </a:schemeClr>
                </a:solidFill>
              </a:rPr>
              <a:t>ЕТАП 6 «КЛАСИРАНЕ </a:t>
            </a:r>
            <a:r>
              <a:rPr lang="bg-BG" sz="2800" b="1" dirty="0" smtClean="0">
                <a:solidFill>
                  <a:schemeClr val="accent4">
                    <a:lumMod val="75000"/>
                  </a:schemeClr>
                </a:solidFill>
              </a:rPr>
              <a:t>НА </a:t>
            </a:r>
            <a:r>
              <a:rPr lang="bg-BG" sz="2800" b="1" dirty="0">
                <a:solidFill>
                  <a:schemeClr val="accent4">
                    <a:lumMod val="75000"/>
                  </a:schemeClr>
                </a:solidFill>
              </a:rPr>
              <a:t>ОБЩИНИТЕ»</a:t>
            </a:r>
            <a:endParaRPr lang="bg-BG" sz="2800" b="1" dirty="0">
              <a:solidFill>
                <a:schemeClr val="accent4">
                  <a:lumMod val="75000"/>
                </a:schemeClr>
              </a:solidFill>
            </a:endParaRPr>
          </a:p>
        </p:txBody>
      </p:sp>
      <p:sp>
        <p:nvSpPr>
          <p:cNvPr id="3" name="Content Placeholder 2"/>
          <p:cNvSpPr>
            <a:spLocks noGrp="1"/>
          </p:cNvSpPr>
          <p:nvPr>
            <p:ph idx="1"/>
          </p:nvPr>
        </p:nvSpPr>
        <p:spPr>
          <a:xfrm>
            <a:off x="425513" y="887240"/>
            <a:ext cx="11208190" cy="5622201"/>
          </a:xfrm>
        </p:spPr>
        <p:txBody>
          <a:bodyPr>
            <a:noAutofit/>
          </a:bodyPr>
          <a:lstStyle/>
          <a:p>
            <a:pPr algn="just"/>
            <a:r>
              <a:rPr lang="ru-RU" sz="2000" dirty="0" smtClean="0"/>
              <a:t>Съгласно </a:t>
            </a:r>
            <a:r>
              <a:rPr lang="ru-RU" sz="2000" dirty="0" smtClean="0"/>
              <a:t>чл</a:t>
            </a:r>
            <a:r>
              <a:rPr lang="ru-RU" sz="2000" dirty="0"/>
              <a:t>. </a:t>
            </a:r>
            <a:r>
              <a:rPr lang="ru-RU" sz="2000" dirty="0" smtClean="0"/>
              <a:t>35 и </a:t>
            </a:r>
            <a:r>
              <a:rPr lang="ru-RU" sz="2000" dirty="0" smtClean="0"/>
              <a:t>36 </a:t>
            </a:r>
            <a:r>
              <a:rPr lang="ru-RU" sz="2000" dirty="0" smtClean="0"/>
              <a:t>от Правила и процедури за присъждане на Етикета се извършват следните две класирания на общините: </a:t>
            </a:r>
          </a:p>
          <a:p>
            <a:pPr marL="45720" indent="0" algn="just">
              <a:buNone/>
            </a:pPr>
            <a:r>
              <a:rPr lang="ru-RU" sz="2000" dirty="0" smtClean="0">
                <a:solidFill>
                  <a:schemeClr val="accent2">
                    <a:lumMod val="75000"/>
                  </a:schemeClr>
                </a:solidFill>
              </a:rPr>
              <a:t>1/ КЛАСИРАНЕ НА ОБЩИНИТЕ В ЗАВИСИМОСТ ОТ ОБЩИЯ РЕЗУЛТАТ ОТ САМООЦЕНКАТА В СЪОТВЕТСТВИЕ С ЕТАЛОНА (БЕНЧМАРК) И ОТ СТАНОВИЩАТА НА НЕЗАВИСИМИТЕ ЕКСПЕРТИ ЗА ВЕРИФИКАЦИЯ НА САМООЦЕНКИТЕ ПО ВСИЧКИ ПРИНЦИПИ </a:t>
            </a:r>
            <a:r>
              <a:rPr lang="ru-RU" sz="2000" dirty="0" smtClean="0"/>
              <a:t>- </a:t>
            </a:r>
            <a:r>
              <a:rPr lang="ru-RU" sz="2000" dirty="0" smtClean="0"/>
              <a:t>използва се за </a:t>
            </a:r>
            <a:r>
              <a:rPr lang="ru-RU" sz="2000" dirty="0"/>
              <a:t>сравнение на постигнатите нива на прилагане на </a:t>
            </a:r>
            <a:r>
              <a:rPr lang="ru-RU" sz="2000" dirty="0" smtClean="0"/>
              <a:t>принципите. </a:t>
            </a:r>
            <a:r>
              <a:rPr lang="ru-RU" sz="2000" dirty="0"/>
              <a:t>И</a:t>
            </a:r>
            <a:r>
              <a:rPr lang="ru-RU" sz="2000" dirty="0" smtClean="0"/>
              <a:t>звършва се в </a:t>
            </a:r>
            <a:r>
              <a:rPr lang="ru-RU" sz="2000" dirty="0"/>
              <a:t>низходящ ред спрямо общината с най-висок общ резултат от самооценката. </a:t>
            </a:r>
            <a:endParaRPr lang="ru-RU" sz="2000" dirty="0" smtClean="0"/>
          </a:p>
          <a:p>
            <a:pPr marL="45720" indent="0" algn="just">
              <a:buNone/>
            </a:pPr>
            <a:r>
              <a:rPr lang="ru-RU" sz="2000" dirty="0" smtClean="0">
                <a:solidFill>
                  <a:schemeClr val="accent2">
                    <a:lumMod val="75000"/>
                  </a:schemeClr>
                </a:solidFill>
              </a:rPr>
              <a:t>2/ ДОПЪЛНИТЕЛНО КЛАСИРАНЕ НА ОБЩИНИТЕ ПО ВСЕКИ ОТ 12-ТЕ ПРИНЦИПА ЗА ДОБРО ДЕМОКРАТИЧНО УПРАВЛЕНИЕ </a:t>
            </a:r>
            <a:r>
              <a:rPr lang="ru-RU" sz="2000" dirty="0" smtClean="0"/>
              <a:t>– използва се </a:t>
            </a:r>
            <a:r>
              <a:rPr lang="ru-RU" sz="2000" dirty="0" smtClean="0"/>
              <a:t>с </a:t>
            </a:r>
            <a:r>
              <a:rPr lang="ru-RU" sz="2000" dirty="0"/>
              <a:t>цел анализиране и подобряване на прилагането на отделните </a:t>
            </a:r>
            <a:r>
              <a:rPr lang="ru-RU" sz="2000" dirty="0" smtClean="0"/>
              <a:t>принципи. </a:t>
            </a:r>
            <a:r>
              <a:rPr lang="ru-RU" sz="2000" dirty="0"/>
              <a:t>И</a:t>
            </a:r>
            <a:r>
              <a:rPr lang="ru-RU" sz="2000" dirty="0" smtClean="0"/>
              <a:t>звършва се в </a:t>
            </a:r>
            <a:r>
              <a:rPr lang="ru-RU" sz="2000" dirty="0"/>
              <a:t>низходящ ред спрямо общината с най-висока средноаритметичната стойност, получена като резултат от оценката на твърдението на общината по съответния принцип и средноаритметичните </a:t>
            </a:r>
            <a:r>
              <a:rPr lang="ru-RU" sz="2000"/>
              <a:t>оценки </a:t>
            </a:r>
            <a:r>
              <a:rPr lang="ru-RU" sz="2000" smtClean="0"/>
              <a:t>от твърденията на </a:t>
            </a:r>
            <a:r>
              <a:rPr lang="ru-RU" sz="2000" dirty="0"/>
              <a:t>общинските съветници и на гражданите по същия принцип.</a:t>
            </a:r>
          </a:p>
          <a:p>
            <a:pPr marL="45720" indent="0" algn="just">
              <a:buNone/>
            </a:pPr>
            <a:r>
              <a:rPr lang="ru-RU" sz="2000" dirty="0">
                <a:solidFill>
                  <a:srgbClr val="C00000"/>
                </a:solidFill>
              </a:rPr>
              <a:t> </a:t>
            </a:r>
            <a:r>
              <a:rPr lang="ru-RU" sz="2000" dirty="0" smtClean="0">
                <a:solidFill>
                  <a:srgbClr val="C00000"/>
                </a:solidFill>
              </a:rPr>
              <a:t>    </a:t>
            </a:r>
            <a:r>
              <a:rPr lang="ru-RU" sz="2000" dirty="0" smtClean="0">
                <a:solidFill>
                  <a:schemeClr val="accent4">
                    <a:lumMod val="75000"/>
                  </a:schemeClr>
                </a:solidFill>
              </a:rPr>
              <a:t>Класирането </a:t>
            </a:r>
            <a:r>
              <a:rPr lang="ru-RU" sz="2000" dirty="0">
                <a:solidFill>
                  <a:schemeClr val="accent4">
                    <a:lumMod val="75000"/>
                  </a:schemeClr>
                </a:solidFill>
              </a:rPr>
              <a:t>на общините </a:t>
            </a:r>
            <a:r>
              <a:rPr lang="ru-RU" sz="2000" dirty="0" smtClean="0">
                <a:solidFill>
                  <a:schemeClr val="accent4">
                    <a:lumMod val="75000"/>
                  </a:schemeClr>
                </a:solidFill>
              </a:rPr>
              <a:t>се </a:t>
            </a:r>
            <a:r>
              <a:rPr lang="ru-RU" sz="2000" dirty="0">
                <a:solidFill>
                  <a:schemeClr val="accent4">
                    <a:lumMod val="75000"/>
                  </a:schemeClr>
                </a:solidFill>
              </a:rPr>
              <a:t>обявява </a:t>
            </a:r>
            <a:r>
              <a:rPr lang="ru-RU" sz="2000" b="1" u="sng" dirty="0">
                <a:solidFill>
                  <a:schemeClr val="accent4">
                    <a:lumMod val="75000"/>
                  </a:schemeClr>
                </a:solidFill>
              </a:rPr>
              <a:t>само на общините</a:t>
            </a:r>
            <a:r>
              <a:rPr lang="ru-RU" sz="2000" dirty="0">
                <a:solidFill>
                  <a:schemeClr val="accent4">
                    <a:lumMod val="75000"/>
                  </a:schemeClr>
                </a:solidFill>
              </a:rPr>
              <a:t>, участвали в процедурата за присъждане на </a:t>
            </a:r>
            <a:r>
              <a:rPr lang="ru-RU" sz="2000" dirty="0" smtClean="0">
                <a:solidFill>
                  <a:schemeClr val="accent4">
                    <a:lumMod val="75000"/>
                  </a:schemeClr>
                </a:solidFill>
              </a:rPr>
              <a:t>Етикета и </a:t>
            </a:r>
            <a:r>
              <a:rPr lang="ru-RU" sz="2000" b="1" dirty="0" smtClean="0">
                <a:solidFill>
                  <a:schemeClr val="accent4">
                    <a:lumMod val="75000"/>
                  </a:schemeClr>
                </a:solidFill>
              </a:rPr>
              <a:t>не се оповестява публично.</a:t>
            </a:r>
            <a:endParaRPr lang="ru-RU" sz="2000" b="1" dirty="0">
              <a:solidFill>
                <a:schemeClr val="accent4">
                  <a:lumMod val="75000"/>
                </a:schemeClr>
              </a:solidFill>
            </a:endParaRPr>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16</a:t>
            </a:fld>
            <a:endParaRPr lang="bg-BG" dirty="0"/>
          </a:p>
        </p:txBody>
      </p:sp>
    </p:spTree>
    <p:extLst>
      <p:ext uri="{BB962C8B-B14F-4D97-AF65-F5344CB8AC3E}">
        <p14:creationId xmlns:p14="http://schemas.microsoft.com/office/powerpoint/2010/main" val="22468240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bg-BG" sz="5400" dirty="0">
                <a:solidFill>
                  <a:schemeClr val="accent4">
                    <a:lumMod val="75000"/>
                  </a:schemeClr>
                </a:solidFill>
              </a:rPr>
              <a:t>Кандидатстване на общините</a:t>
            </a:r>
          </a:p>
        </p:txBody>
      </p:sp>
      <p:sp>
        <p:nvSpPr>
          <p:cNvPr id="5" name="Subtitle 4"/>
          <p:cNvSpPr>
            <a:spLocks noGrp="1"/>
          </p:cNvSpPr>
          <p:nvPr>
            <p:ph type="subTitle" idx="1"/>
          </p:nvPr>
        </p:nvSpPr>
        <p:spPr>
          <a:xfrm>
            <a:off x="1709530" y="4143375"/>
            <a:ext cx="8767860" cy="1114424"/>
          </a:xfrm>
        </p:spPr>
        <p:txBody>
          <a:bodyPr/>
          <a:lstStyle/>
          <a:p>
            <a:r>
              <a:rPr lang="ru-RU" sz="2800" b="1" dirty="0" smtClean="0"/>
              <a:t>от </a:t>
            </a:r>
            <a:r>
              <a:rPr lang="ru-RU" sz="2800" b="1" dirty="0"/>
              <a:t>10 март до 10 юни 2022 г</a:t>
            </a:r>
            <a:r>
              <a:rPr lang="ru-RU" sz="2800" b="1" dirty="0" smtClean="0"/>
              <a:t>.</a:t>
            </a:r>
            <a:endParaRPr lang="ru-RU" sz="2800" b="1" dirty="0"/>
          </a:p>
          <a:p>
            <a:endParaRPr lang="bg-BG" dirty="0"/>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17</a:t>
            </a:fld>
            <a:endParaRPr lang="bg-BG"/>
          </a:p>
        </p:txBody>
      </p:sp>
    </p:spTree>
    <p:extLst>
      <p:ext uri="{BB962C8B-B14F-4D97-AF65-F5344CB8AC3E}">
        <p14:creationId xmlns:p14="http://schemas.microsoft.com/office/powerpoint/2010/main" val="69087192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32953" y="364780"/>
            <a:ext cx="10477500" cy="576780"/>
          </a:xfrm>
        </p:spPr>
        <p:txBody>
          <a:bodyPr>
            <a:normAutofit fontScale="90000"/>
          </a:bodyPr>
          <a:lstStyle/>
          <a:p>
            <a:pPr algn="ctr"/>
            <a:r>
              <a:rPr lang="ru-RU" sz="2400" b="1" dirty="0">
                <a:solidFill>
                  <a:srgbClr val="0070C0"/>
                </a:solidFill>
              </a:rPr>
              <a:t>За да кандидатства за присъждането на Европейския етикет, </a:t>
            </a:r>
            <a:r>
              <a:rPr lang="ru-RU" sz="2400" b="1" dirty="0" smtClean="0">
                <a:solidFill>
                  <a:srgbClr val="0070C0"/>
                </a:solidFill>
              </a:rPr>
              <a:t/>
            </a:r>
            <a:br>
              <a:rPr lang="ru-RU" sz="2400" b="1" dirty="0" smtClean="0">
                <a:solidFill>
                  <a:srgbClr val="0070C0"/>
                </a:solidFill>
              </a:rPr>
            </a:br>
            <a:r>
              <a:rPr lang="ru-RU" sz="2400" b="1" dirty="0" smtClean="0">
                <a:solidFill>
                  <a:srgbClr val="0070C0"/>
                </a:solidFill>
              </a:rPr>
              <a:t>общината </a:t>
            </a:r>
            <a:r>
              <a:rPr lang="ru-RU" sz="2400" b="1" dirty="0">
                <a:solidFill>
                  <a:srgbClr val="0070C0"/>
                </a:solidFill>
              </a:rPr>
              <a:t>следва </a:t>
            </a:r>
            <a:r>
              <a:rPr lang="ru-RU" sz="2400" b="1" dirty="0" smtClean="0">
                <a:solidFill>
                  <a:srgbClr val="0070C0"/>
                </a:solidFill>
              </a:rPr>
              <a:t>да </a:t>
            </a:r>
            <a:r>
              <a:rPr lang="ru-RU" sz="2400" b="1" dirty="0">
                <a:solidFill>
                  <a:srgbClr val="0070C0"/>
                </a:solidFill>
              </a:rPr>
              <a:t>извърши </a:t>
            </a:r>
            <a:r>
              <a:rPr lang="ru-RU" sz="2400" b="1" dirty="0" smtClean="0">
                <a:solidFill>
                  <a:srgbClr val="0070C0"/>
                </a:solidFill>
              </a:rPr>
              <a:t>следните действия:</a:t>
            </a:r>
            <a:endParaRPr lang="bg-BG" sz="2400" b="1" dirty="0">
              <a:solidFill>
                <a:srgbClr val="0070C0"/>
              </a:solidFill>
            </a:endParaRPr>
          </a:p>
        </p:txBody>
      </p:sp>
      <p:sp>
        <p:nvSpPr>
          <p:cNvPr id="3" name="Text Placeholder 2"/>
          <p:cNvSpPr>
            <a:spLocks noGrp="1"/>
          </p:cNvSpPr>
          <p:nvPr>
            <p:ph type="body" idx="1"/>
          </p:nvPr>
        </p:nvSpPr>
        <p:spPr>
          <a:xfrm>
            <a:off x="253497" y="1052399"/>
            <a:ext cx="4599159" cy="745922"/>
          </a:xfrm>
        </p:spPr>
        <p:txBody>
          <a:bodyPr>
            <a:normAutofit/>
          </a:bodyPr>
          <a:lstStyle/>
          <a:p>
            <a:pPr algn="ctr"/>
            <a:r>
              <a:rPr lang="ru-RU" sz="2000" dirty="0"/>
              <a:t>1) </a:t>
            </a:r>
            <a:r>
              <a:rPr lang="ru-RU" sz="2000" dirty="0" smtClean="0"/>
              <a:t>Приемане на Решение на Общинския </a:t>
            </a:r>
            <a:r>
              <a:rPr lang="ru-RU" sz="2000" dirty="0"/>
              <a:t>съвет</a:t>
            </a:r>
            <a:endParaRPr lang="bg-BG" sz="2000" dirty="0"/>
          </a:p>
        </p:txBody>
      </p:sp>
      <p:sp>
        <p:nvSpPr>
          <p:cNvPr id="4" name="Content Placeholder 3"/>
          <p:cNvSpPr>
            <a:spLocks noGrp="1"/>
          </p:cNvSpPr>
          <p:nvPr>
            <p:ph sz="half" idx="2"/>
          </p:nvPr>
        </p:nvSpPr>
        <p:spPr>
          <a:xfrm>
            <a:off x="558800" y="1910281"/>
            <a:ext cx="4084320" cy="4074060"/>
          </a:xfrm>
        </p:spPr>
        <p:style>
          <a:lnRef idx="2">
            <a:schemeClr val="accent4"/>
          </a:lnRef>
          <a:fillRef idx="1">
            <a:schemeClr val="lt1"/>
          </a:fillRef>
          <a:effectRef idx="0">
            <a:schemeClr val="accent4"/>
          </a:effectRef>
          <a:fontRef idx="minor">
            <a:schemeClr val="dk1"/>
          </a:fontRef>
        </p:style>
        <p:txBody>
          <a:bodyPr>
            <a:normAutofit/>
          </a:bodyPr>
          <a:lstStyle/>
          <a:p>
            <a:pPr algn="just"/>
            <a:r>
              <a:rPr lang="ru-RU" sz="1600" dirty="0" smtClean="0"/>
              <a:t>С решението </a:t>
            </a:r>
            <a:r>
              <a:rPr lang="ru-RU" sz="1600" dirty="0"/>
              <a:t>на Общинския </a:t>
            </a:r>
            <a:r>
              <a:rPr lang="ru-RU" sz="1600" dirty="0" smtClean="0"/>
              <a:t>съвет се декларира</a:t>
            </a:r>
            <a:r>
              <a:rPr lang="ru-RU" sz="1600" dirty="0"/>
              <a:t>, че общината е приела и прилага в дейността си принципите за добро демократично управление, залегнали в СИДУМН, и се дава съгласие за участие в </a:t>
            </a:r>
            <a:r>
              <a:rPr lang="ru-RU" sz="1600" dirty="0" smtClean="0"/>
              <a:t>процедурата.</a:t>
            </a:r>
          </a:p>
          <a:p>
            <a:pPr algn="just"/>
            <a:r>
              <a:rPr lang="ru-RU" sz="1600" dirty="0" smtClean="0"/>
              <a:t>Със </a:t>
            </a:r>
            <a:r>
              <a:rPr lang="ru-RU" sz="1600" dirty="0"/>
              <a:t>същото решение Общинският съвет възлага на кмета на общината да </a:t>
            </a:r>
            <a:r>
              <a:rPr lang="ru-RU" sz="1600" dirty="0" smtClean="0"/>
              <a:t>създаде необходимата </a:t>
            </a:r>
            <a:r>
              <a:rPr lang="ru-RU" sz="1600" dirty="0"/>
              <a:t>организация за подготовка и кандидатстване на общината в процедурата за присъждане на Европейския етикет.</a:t>
            </a:r>
          </a:p>
          <a:p>
            <a:pPr algn="just"/>
            <a:r>
              <a:rPr lang="ru-RU" sz="1600" dirty="0"/>
              <a:t>Решението на Общинския съвет се публикува на официалната интернет страница на общината. </a:t>
            </a:r>
          </a:p>
          <a:p>
            <a:pPr algn="just"/>
            <a:endParaRPr lang="bg-BG" sz="1600" dirty="0"/>
          </a:p>
        </p:txBody>
      </p:sp>
      <p:sp>
        <p:nvSpPr>
          <p:cNvPr id="5" name="Text Placeholder 4"/>
          <p:cNvSpPr>
            <a:spLocks noGrp="1"/>
          </p:cNvSpPr>
          <p:nvPr>
            <p:ph type="body" sz="quarter" idx="3"/>
          </p:nvPr>
        </p:nvSpPr>
        <p:spPr>
          <a:xfrm>
            <a:off x="5051835" y="1124827"/>
            <a:ext cx="6699564" cy="622693"/>
          </a:xfrm>
        </p:spPr>
        <p:txBody>
          <a:bodyPr>
            <a:normAutofit/>
          </a:bodyPr>
          <a:lstStyle/>
          <a:p>
            <a:pPr algn="ctr"/>
            <a:r>
              <a:rPr lang="ru-RU" sz="2000" dirty="0"/>
              <a:t>2) </a:t>
            </a:r>
            <a:r>
              <a:rPr lang="ru-RU" sz="2000" dirty="0" smtClean="0"/>
              <a:t>Подготовка на документи </a:t>
            </a:r>
            <a:r>
              <a:rPr lang="ru-RU" sz="2000" dirty="0"/>
              <a:t>за кандидатстване</a:t>
            </a:r>
            <a:endParaRPr lang="bg-BG" sz="2000" dirty="0"/>
          </a:p>
        </p:txBody>
      </p:sp>
      <p:sp>
        <p:nvSpPr>
          <p:cNvPr id="6" name="Content Placeholder 5"/>
          <p:cNvSpPr>
            <a:spLocks noGrp="1"/>
          </p:cNvSpPr>
          <p:nvPr>
            <p:ph sz="quarter" idx="4"/>
          </p:nvPr>
        </p:nvSpPr>
        <p:spPr>
          <a:xfrm>
            <a:off x="4846320" y="1757680"/>
            <a:ext cx="6948278" cy="4693920"/>
          </a:xfrm>
        </p:spPr>
        <p:style>
          <a:lnRef idx="2">
            <a:schemeClr val="accent4"/>
          </a:lnRef>
          <a:fillRef idx="1">
            <a:schemeClr val="lt1"/>
          </a:fillRef>
          <a:effectRef idx="0">
            <a:schemeClr val="accent4"/>
          </a:effectRef>
          <a:fontRef idx="minor">
            <a:schemeClr val="dk1"/>
          </a:fontRef>
        </p:style>
        <p:txBody>
          <a:bodyPr lIns="0" tIns="72000" rIns="108000" bIns="72000">
            <a:noAutofit/>
          </a:bodyPr>
          <a:lstStyle/>
          <a:p>
            <a:pPr algn="just"/>
            <a:r>
              <a:rPr lang="ru-RU" sz="1600" dirty="0"/>
              <a:t>К</a:t>
            </a:r>
            <a:r>
              <a:rPr lang="ru-RU" sz="1600" dirty="0" smtClean="0"/>
              <a:t>метът </a:t>
            </a:r>
            <a:r>
              <a:rPr lang="ru-RU" sz="1600" dirty="0"/>
              <a:t>на общината подава (чрез Системата за електронен обмен на съобщения между администрациите) </a:t>
            </a:r>
            <a:r>
              <a:rPr lang="ru-RU" sz="1600" b="1" dirty="0"/>
              <a:t>заявление (по Образец № 1) </a:t>
            </a:r>
            <a:r>
              <a:rPr lang="ru-RU" sz="1600" dirty="0"/>
              <a:t>до министъра на регионалното развитие и благоустройството, който е и председател на Националната платформа. Към заявлението за кандидатстване се прилагат следните документи, изготвени в съответния файлов </a:t>
            </a:r>
            <a:r>
              <a:rPr lang="ru-RU" sz="1600" dirty="0" smtClean="0"/>
              <a:t>формат:</a:t>
            </a:r>
          </a:p>
          <a:p>
            <a:pPr lvl="1" algn="just">
              <a:buFontTx/>
              <a:buChar char="-"/>
            </a:pPr>
            <a:r>
              <a:rPr lang="ru-RU" sz="1600" dirty="0" smtClean="0"/>
              <a:t>Попълнен </a:t>
            </a:r>
            <a:r>
              <a:rPr lang="ru-RU" sz="1600" b="1" dirty="0"/>
              <a:t>Еталон (бенчмарк) </a:t>
            </a:r>
            <a:r>
              <a:rPr lang="ru-RU" sz="1600" dirty="0"/>
              <a:t>за самооценка на общината по 12-те принципа за добро демократично управление - </a:t>
            </a:r>
            <a:r>
              <a:rPr lang="ru-RU" sz="1600" b="1" dirty="0" smtClean="0"/>
              <a:t>Приложение № 1</a:t>
            </a:r>
            <a:r>
              <a:rPr lang="ru-RU" sz="1600" dirty="0" smtClean="0"/>
              <a:t> (</a:t>
            </a:r>
            <a:r>
              <a:rPr lang="ru-RU" sz="1600" dirty="0"/>
              <a:t>Microsoft Excel</a:t>
            </a:r>
            <a:r>
              <a:rPr lang="ru-RU" sz="1600" dirty="0" smtClean="0"/>
              <a:t>);</a:t>
            </a:r>
          </a:p>
          <a:p>
            <a:pPr lvl="1" algn="just">
              <a:buFontTx/>
              <a:buChar char="-"/>
            </a:pPr>
            <a:r>
              <a:rPr lang="ru-RU" sz="1600" b="1" dirty="0" smtClean="0"/>
              <a:t>Общ </a:t>
            </a:r>
            <a:r>
              <a:rPr lang="ru-RU" sz="1600" b="1" dirty="0"/>
              <a:t>списък с материали</a:t>
            </a:r>
            <a:r>
              <a:rPr lang="ru-RU" sz="1600" dirty="0"/>
              <a:t>, доказващи прилагането на принципите на добро демократично управление, включващ поотделно доказателствени материали за всеки от 12-те принципи – </a:t>
            </a:r>
            <a:r>
              <a:rPr lang="ru-RU" sz="1600" b="1" dirty="0"/>
              <a:t>Образец № 2 </a:t>
            </a:r>
            <a:r>
              <a:rPr lang="ru-RU" sz="1600" dirty="0"/>
              <a:t>(Microsoft Word, RAR archive). </a:t>
            </a:r>
          </a:p>
          <a:p>
            <a:pPr marL="274320" lvl="1" indent="0" algn="just">
              <a:buNone/>
            </a:pPr>
            <a:r>
              <a:rPr lang="ru-RU" sz="1600" dirty="0" smtClean="0"/>
              <a:t>   След </a:t>
            </a:r>
            <a:r>
              <a:rPr lang="ru-RU" sz="1600" dirty="0"/>
              <a:t>като Общинският съвет приеме решението за участие на общината в процедурата, по указания на кмета в общинската администрация трябва да бъде създадена </a:t>
            </a:r>
            <a:r>
              <a:rPr lang="ru-RU" sz="1600" b="1" dirty="0"/>
              <a:t>подходяща организация </a:t>
            </a:r>
            <a:r>
              <a:rPr lang="ru-RU" sz="1600" dirty="0"/>
              <a:t>за подготовка, съгласуване и изпълнение на необходимите </a:t>
            </a:r>
            <a:r>
              <a:rPr lang="ru-RU" sz="1600" dirty="0" smtClean="0"/>
              <a:t>дейности. Може </a:t>
            </a:r>
            <a:r>
              <a:rPr lang="ru-RU" sz="1600" dirty="0"/>
              <a:t>да се определи отговорен служител и/или екип, който да извърши подготовката на необходимите документи. </a:t>
            </a:r>
          </a:p>
          <a:p>
            <a:pPr algn="just"/>
            <a:endParaRPr lang="bg-BG" sz="1600" dirty="0"/>
          </a:p>
        </p:txBody>
      </p:sp>
      <p:sp>
        <p:nvSpPr>
          <p:cNvPr id="8" name="Slide Number Placeholder 7"/>
          <p:cNvSpPr>
            <a:spLocks noGrp="1"/>
          </p:cNvSpPr>
          <p:nvPr>
            <p:ph type="sldNum" sz="quarter" idx="12"/>
          </p:nvPr>
        </p:nvSpPr>
        <p:spPr>
          <a:xfrm>
            <a:off x="10485783" y="6525491"/>
            <a:ext cx="1706217" cy="365125"/>
          </a:xfrm>
        </p:spPr>
        <p:txBody>
          <a:bodyPr/>
          <a:lstStyle/>
          <a:p>
            <a:fld id="{C377F87D-76DC-4CAB-A702-DE12369E759A}" type="slidenum">
              <a:rPr lang="bg-BG" smtClean="0"/>
              <a:t>18</a:t>
            </a:fld>
            <a:endParaRPr lang="bg-BG" dirty="0"/>
          </a:p>
        </p:txBody>
      </p:sp>
    </p:spTree>
    <p:extLst>
      <p:ext uri="{BB962C8B-B14F-4D97-AF65-F5344CB8AC3E}">
        <p14:creationId xmlns:p14="http://schemas.microsoft.com/office/powerpoint/2010/main" val="21315870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95375" y="285750"/>
            <a:ext cx="9875520" cy="428625"/>
          </a:xfrm>
        </p:spPr>
        <p:txBody>
          <a:bodyPr>
            <a:normAutofit/>
          </a:bodyPr>
          <a:lstStyle/>
          <a:p>
            <a:pPr algn="ctr"/>
            <a:r>
              <a:rPr lang="bg-BG" sz="2400" b="1" dirty="0" smtClean="0">
                <a:solidFill>
                  <a:schemeClr val="accent4">
                    <a:lumMod val="75000"/>
                  </a:schemeClr>
                </a:solidFill>
              </a:rPr>
              <a:t>Попълване на Заявление за кандидатстване – Образец № 1</a:t>
            </a:r>
            <a:endParaRPr lang="bg-BG" sz="2400" b="1" dirty="0">
              <a:solidFill>
                <a:schemeClr val="accent4">
                  <a:lumMod val="75000"/>
                </a:schemeClr>
              </a:solidFill>
            </a:endParaRPr>
          </a:p>
        </p:txBody>
      </p:sp>
      <p:pic>
        <p:nvPicPr>
          <p:cNvPr id="5" name="Content Placeholder 4"/>
          <p:cNvPicPr>
            <a:picLocks noGrp="1" noChangeAspect="1"/>
          </p:cNvPicPr>
          <p:nvPr>
            <p:ph sz="half" idx="1"/>
          </p:nvPr>
        </p:nvPicPr>
        <p:blipFill rotWithShape="1">
          <a:blip r:embed="rId3">
            <a:extLst>
              <a:ext uri="{28A0092B-C50C-407E-A947-70E740481C1C}">
                <a14:useLocalDpi xmlns:a14="http://schemas.microsoft.com/office/drawing/2010/main" val="0"/>
              </a:ext>
            </a:extLst>
          </a:blip>
          <a:stretch/>
        </p:blipFill>
        <p:spPr>
          <a:xfrm>
            <a:off x="183433" y="685492"/>
            <a:ext cx="9824416" cy="6048375"/>
          </a:xfrm>
          <a:ln>
            <a:solidFill>
              <a:schemeClr val="bg2">
                <a:lumMod val="75000"/>
              </a:schemeClr>
            </a:solidFill>
          </a:ln>
        </p:spPr>
      </p:pic>
      <p:sp>
        <p:nvSpPr>
          <p:cNvPr id="13" name="Content Placeholder 12"/>
          <p:cNvSpPr>
            <a:spLocks noGrp="1"/>
          </p:cNvSpPr>
          <p:nvPr>
            <p:ph sz="half" idx="2"/>
          </p:nvPr>
        </p:nvSpPr>
        <p:spPr>
          <a:xfrm>
            <a:off x="10028584" y="824949"/>
            <a:ext cx="1896748" cy="5645426"/>
          </a:xfrm>
        </p:spPr>
        <p:txBody>
          <a:bodyPr>
            <a:normAutofit fontScale="92500" lnSpcReduction="10000"/>
          </a:bodyPr>
          <a:lstStyle/>
          <a:p>
            <a:pPr>
              <a:buFont typeface="Wingdings" panose="05000000000000000000" pitchFamily="2" charset="2"/>
              <a:buChar char="ü"/>
            </a:pPr>
            <a:r>
              <a:rPr lang="bg-BG" sz="1400" i="1" dirty="0" smtClean="0"/>
              <a:t>Задължително се попълват всички полета на образеца.</a:t>
            </a:r>
          </a:p>
          <a:p>
            <a:pPr>
              <a:buFont typeface="Wingdings" panose="05000000000000000000" pitchFamily="2" charset="2"/>
              <a:buChar char="ü"/>
            </a:pPr>
            <a:r>
              <a:rPr lang="bg-BG" sz="1400" i="1" dirty="0"/>
              <a:t>О</a:t>
            </a:r>
            <a:r>
              <a:rPr lang="bg-BG" sz="1400" i="1" dirty="0" smtClean="0"/>
              <a:t>пределя  се </a:t>
            </a:r>
            <a:r>
              <a:rPr lang="bg-BG" sz="1400" b="1" i="1" dirty="0" smtClean="0">
                <a:solidFill>
                  <a:srgbClr val="FF0000"/>
                </a:solidFill>
              </a:rPr>
              <a:t>лице за контакт </a:t>
            </a:r>
            <a:r>
              <a:rPr lang="bg-BG" sz="1400" i="1" dirty="0" smtClean="0"/>
              <a:t>по въпроси, свързани с кандидатурата на общината.  Посочват се телефон и електронна поща за връзка с него.</a:t>
            </a:r>
          </a:p>
          <a:p>
            <a:pPr>
              <a:buFont typeface="Wingdings" panose="05000000000000000000" pitchFamily="2" charset="2"/>
              <a:buChar char="ü"/>
            </a:pPr>
            <a:r>
              <a:rPr lang="ru-RU" sz="1400" i="1" dirty="0"/>
              <a:t>При необходимост, подписването на заявлението за кандидатстване може да се извърши от упълномощено </a:t>
            </a:r>
            <a:r>
              <a:rPr lang="ru-RU" sz="1400" i="1" dirty="0" smtClean="0"/>
              <a:t>лице. Упълномощаването </a:t>
            </a:r>
            <a:r>
              <a:rPr lang="ru-RU" sz="1400" i="1" dirty="0"/>
              <a:t>следва да е законосъобразно, като за целта се прилага и електронно копие на документа (обикновено това е заповед), доказващ предоставените права.</a:t>
            </a:r>
          </a:p>
          <a:p>
            <a:pPr>
              <a:buFont typeface="Wingdings" panose="05000000000000000000" pitchFamily="2" charset="2"/>
              <a:buChar char="ü"/>
            </a:pPr>
            <a:endParaRPr lang="bg-BG" sz="1400" i="1" dirty="0" smtClean="0"/>
          </a:p>
          <a:p>
            <a:pPr>
              <a:buFont typeface="Wingdings" panose="05000000000000000000" pitchFamily="2" charset="2"/>
              <a:buChar char="ü"/>
            </a:pPr>
            <a:endParaRPr lang="bg-BG" sz="1400" i="1" dirty="0"/>
          </a:p>
        </p:txBody>
      </p:sp>
      <p:sp>
        <p:nvSpPr>
          <p:cNvPr id="4" name="Slide Number Placeholder 3"/>
          <p:cNvSpPr>
            <a:spLocks noGrp="1"/>
          </p:cNvSpPr>
          <p:nvPr>
            <p:ph type="sldNum" sz="quarter" idx="12"/>
          </p:nvPr>
        </p:nvSpPr>
        <p:spPr>
          <a:xfrm>
            <a:off x="10552458" y="6578600"/>
            <a:ext cx="1706217" cy="365125"/>
          </a:xfrm>
        </p:spPr>
        <p:txBody>
          <a:bodyPr/>
          <a:lstStyle/>
          <a:p>
            <a:fld id="{C377F87D-76DC-4CAB-A702-DE12369E759A}" type="slidenum">
              <a:rPr lang="bg-BG" smtClean="0"/>
              <a:t>19</a:t>
            </a:fld>
            <a:endParaRPr lang="bg-BG" dirty="0"/>
          </a:p>
        </p:txBody>
      </p:sp>
    </p:spTree>
    <p:extLst>
      <p:ext uri="{BB962C8B-B14F-4D97-AF65-F5344CB8AC3E}">
        <p14:creationId xmlns:p14="http://schemas.microsoft.com/office/powerpoint/2010/main" val="36135111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7" y="362951"/>
            <a:ext cx="11225349" cy="569501"/>
          </a:xfrm>
          <a:solidFill>
            <a:schemeClr val="accent6">
              <a:lumMod val="20000"/>
              <a:lumOff val="80000"/>
            </a:schemeClr>
          </a:solidFill>
        </p:spPr>
        <p:txBody>
          <a:bodyPr>
            <a:noAutofit/>
          </a:bodyPr>
          <a:lstStyle/>
          <a:p>
            <a:pPr lvl="0" algn="ctr">
              <a:spcBef>
                <a:spcPts val="0"/>
              </a:spcBef>
            </a:pPr>
            <a:r>
              <a:rPr lang="ru-RU" sz="2400" b="1" dirty="0" smtClean="0">
                <a:solidFill>
                  <a:srgbClr val="0070C0"/>
                </a:solidFill>
                <a:ea typeface="+mn-ea"/>
                <a:cs typeface="+mn-cs"/>
              </a:rPr>
              <a:t>Стратегия </a:t>
            </a:r>
            <a:r>
              <a:rPr lang="ru-RU" sz="2400" b="1" dirty="0">
                <a:solidFill>
                  <a:srgbClr val="0070C0"/>
                </a:solidFill>
                <a:ea typeface="+mn-ea"/>
                <a:cs typeface="+mn-cs"/>
              </a:rPr>
              <a:t>за иновации и добро управление на местно ниво </a:t>
            </a:r>
            <a:r>
              <a:rPr lang="ru-RU" sz="2400" b="1" dirty="0" smtClean="0">
                <a:solidFill>
                  <a:srgbClr val="0070C0"/>
                </a:solidFill>
                <a:ea typeface="+mn-ea"/>
                <a:cs typeface="+mn-cs"/>
              </a:rPr>
              <a:t>на </a:t>
            </a:r>
            <a:r>
              <a:rPr lang="ru-RU" sz="2400" b="1" dirty="0">
                <a:solidFill>
                  <a:srgbClr val="0070C0"/>
                </a:solidFill>
                <a:ea typeface="+mn-ea"/>
                <a:cs typeface="+mn-cs"/>
              </a:rPr>
              <a:t>Съвета на Европа </a:t>
            </a:r>
            <a:endParaRPr lang="bg-BG" sz="3200" dirty="0">
              <a:solidFill>
                <a:srgbClr val="0070C0"/>
              </a:solidFill>
            </a:endParaRPr>
          </a:p>
        </p:txBody>
      </p:sp>
      <p:sp>
        <p:nvSpPr>
          <p:cNvPr id="5" name="Content Placeholder 4"/>
          <p:cNvSpPr>
            <a:spLocks noGrp="1"/>
          </p:cNvSpPr>
          <p:nvPr>
            <p:ph sz="half" idx="2"/>
          </p:nvPr>
        </p:nvSpPr>
        <p:spPr>
          <a:xfrm>
            <a:off x="374469" y="1097280"/>
            <a:ext cx="11469187" cy="5390605"/>
          </a:xfrm>
        </p:spPr>
        <p:txBody>
          <a:bodyPr>
            <a:normAutofit lnSpcReduction="10000"/>
          </a:bodyPr>
          <a:lstStyle/>
          <a:p>
            <a:pPr lvl="0" indent="-228600" algn="just">
              <a:spcBef>
                <a:spcPts val="1000"/>
              </a:spcBef>
              <a:buClrTx/>
              <a:buSzTx/>
              <a:buFont typeface="Arial" panose="020B0604020202020204" pitchFamily="34" charset="0"/>
              <a:buChar char="•"/>
            </a:pPr>
            <a:r>
              <a:rPr lang="ru-RU" dirty="0">
                <a:solidFill>
                  <a:prstClr val="black"/>
                </a:solidFill>
              </a:rPr>
              <a:t>П</a:t>
            </a:r>
            <a:r>
              <a:rPr lang="ru-RU" dirty="0" smtClean="0">
                <a:solidFill>
                  <a:prstClr val="black"/>
                </a:solidFill>
              </a:rPr>
              <a:t>риета </a:t>
            </a:r>
            <a:r>
              <a:rPr lang="ru-RU" dirty="0">
                <a:solidFill>
                  <a:prstClr val="black"/>
                </a:solidFill>
              </a:rPr>
              <a:t>на 15-тата сесия на Конференцията на европейските министри, отговорни за местното и регионално управление на Съвета на </a:t>
            </a:r>
            <a:r>
              <a:rPr lang="ru-RU" dirty="0" smtClean="0">
                <a:solidFill>
                  <a:prstClr val="black"/>
                </a:solidFill>
              </a:rPr>
              <a:t>Европа </a:t>
            </a:r>
            <a:r>
              <a:rPr lang="ru-RU" dirty="0">
                <a:solidFill>
                  <a:prstClr val="black"/>
                </a:solidFill>
              </a:rPr>
              <a:t>през октомври 2007 г. във </a:t>
            </a:r>
            <a:r>
              <a:rPr lang="ru-RU" dirty="0" smtClean="0">
                <a:solidFill>
                  <a:prstClr val="black"/>
                </a:solidFill>
              </a:rPr>
              <a:t>гр. Валенсия</a:t>
            </a:r>
            <a:r>
              <a:rPr lang="ru-RU" dirty="0">
                <a:solidFill>
                  <a:prstClr val="black"/>
                </a:solidFill>
              </a:rPr>
              <a:t>, </a:t>
            </a:r>
            <a:r>
              <a:rPr lang="ru-RU" dirty="0" smtClean="0">
                <a:solidFill>
                  <a:prstClr val="black"/>
                </a:solidFill>
              </a:rPr>
              <a:t>Испания. </a:t>
            </a:r>
            <a:r>
              <a:rPr lang="bg-BG" dirty="0" smtClean="0">
                <a:solidFill>
                  <a:prstClr val="black"/>
                </a:solidFill>
              </a:rPr>
              <a:t>Впоследствие е </a:t>
            </a:r>
            <a:r>
              <a:rPr lang="ru-RU" dirty="0" smtClean="0">
                <a:solidFill>
                  <a:prstClr val="black"/>
                </a:solidFill>
              </a:rPr>
              <a:t>одобрена </a:t>
            </a:r>
            <a:r>
              <a:rPr lang="ru-RU" dirty="0">
                <a:solidFill>
                  <a:prstClr val="black"/>
                </a:solidFill>
              </a:rPr>
              <a:t>от Комитета на министрите на Съвета на Европа на 26-ти март 2008 г</a:t>
            </a:r>
            <a:r>
              <a:rPr lang="ru-RU" dirty="0" smtClean="0">
                <a:solidFill>
                  <a:prstClr val="black"/>
                </a:solidFill>
              </a:rPr>
              <a:t>.;</a:t>
            </a:r>
          </a:p>
          <a:p>
            <a:pPr lvl="0" indent="-228600" algn="just">
              <a:spcBef>
                <a:spcPts val="1000"/>
              </a:spcBef>
              <a:buClrTx/>
              <a:buSzTx/>
              <a:buFont typeface="Arial" panose="020B0604020202020204" pitchFamily="34" charset="0"/>
              <a:buChar char="•"/>
            </a:pPr>
            <a:r>
              <a:rPr lang="ru-RU" dirty="0">
                <a:solidFill>
                  <a:prstClr val="black"/>
                </a:solidFill>
              </a:rPr>
              <a:t>Основният орган на Съвета на </a:t>
            </a:r>
            <a:r>
              <a:rPr lang="ru-RU" dirty="0" smtClean="0">
                <a:solidFill>
                  <a:prstClr val="black"/>
                </a:solidFill>
              </a:rPr>
              <a:t>Европа, </a:t>
            </a:r>
            <a:r>
              <a:rPr lang="ru-RU" dirty="0" smtClean="0">
                <a:solidFill>
                  <a:prstClr val="black"/>
                </a:solidFill>
              </a:rPr>
              <a:t>който е отговорен за прилагането на Стратегията е </a:t>
            </a:r>
            <a:r>
              <a:rPr lang="ru-RU" b="1" dirty="0" smtClean="0">
                <a:solidFill>
                  <a:prstClr val="black"/>
                </a:solidFill>
              </a:rPr>
              <a:t>Европейската платформа за акредитация на Европейския етикет </a:t>
            </a:r>
            <a:r>
              <a:rPr lang="ru-RU" dirty="0" smtClean="0">
                <a:solidFill>
                  <a:prstClr val="black"/>
                </a:solidFill>
              </a:rPr>
              <a:t>към </a:t>
            </a:r>
            <a:r>
              <a:rPr lang="ru-RU" dirty="0" smtClean="0">
                <a:solidFill>
                  <a:prstClr val="black"/>
                </a:solidFill>
              </a:rPr>
              <a:t>Европейския комитет по </a:t>
            </a:r>
            <a:r>
              <a:rPr lang="ru-RU" dirty="0">
                <a:solidFill>
                  <a:prstClr val="black"/>
                </a:solidFill>
              </a:rPr>
              <a:t>демокрация и управление; </a:t>
            </a:r>
            <a:endParaRPr lang="ru-RU" dirty="0" smtClean="0">
              <a:solidFill>
                <a:prstClr val="black"/>
              </a:solidFill>
            </a:endParaRPr>
          </a:p>
          <a:p>
            <a:pPr lvl="0" indent="-228600" algn="just">
              <a:spcBef>
                <a:spcPts val="1000"/>
              </a:spcBef>
              <a:buClrTx/>
              <a:buSzTx/>
              <a:buFont typeface="Arial" panose="020B0604020202020204" pitchFamily="34" charset="0"/>
              <a:buChar char="•"/>
            </a:pPr>
            <a:r>
              <a:rPr lang="ru-RU" dirty="0">
                <a:solidFill>
                  <a:prstClr val="black"/>
                </a:solidFill>
              </a:rPr>
              <a:t>Целите на Стратегията </a:t>
            </a:r>
            <a:r>
              <a:rPr lang="ru-RU" dirty="0" smtClean="0">
                <a:solidFill>
                  <a:prstClr val="black"/>
                </a:solidFill>
              </a:rPr>
              <a:t>са:</a:t>
            </a:r>
          </a:p>
          <a:p>
            <a:pPr marL="571500" lvl="1" indent="-342900" algn="just">
              <a:spcBef>
                <a:spcPts val="1000"/>
              </a:spcBef>
              <a:buClrTx/>
              <a:buSzTx/>
              <a:buFont typeface="Wingdings" panose="05000000000000000000" pitchFamily="2" charset="2"/>
              <a:buChar char="ü"/>
            </a:pPr>
            <a:r>
              <a:rPr lang="ru-RU" dirty="0">
                <a:solidFill>
                  <a:prstClr val="black"/>
                </a:solidFill>
              </a:rPr>
              <a:t>д</a:t>
            </a:r>
            <a:r>
              <a:rPr lang="ru-RU" dirty="0" smtClean="0">
                <a:solidFill>
                  <a:prstClr val="black"/>
                </a:solidFill>
              </a:rPr>
              <a:t>а насърчава </a:t>
            </a:r>
            <a:r>
              <a:rPr lang="ru-RU" dirty="0">
                <a:solidFill>
                  <a:prstClr val="black"/>
                </a:solidFill>
              </a:rPr>
              <a:t>действия и политики, които основополагат или подобряват доброто управление, по-специално на местно ниво. Тези действия и политики </a:t>
            </a:r>
            <a:r>
              <a:rPr lang="ru-RU" dirty="0" smtClean="0">
                <a:solidFill>
                  <a:prstClr val="black"/>
                </a:solidFill>
              </a:rPr>
              <a:t>могат </a:t>
            </a:r>
            <a:r>
              <a:rPr lang="ru-RU" dirty="0">
                <a:solidFill>
                  <a:prstClr val="black"/>
                </a:solidFill>
              </a:rPr>
              <a:t>също така да се прилагат и на </a:t>
            </a:r>
            <a:r>
              <a:rPr lang="ru-RU" dirty="0" smtClean="0">
                <a:solidFill>
                  <a:prstClr val="black"/>
                </a:solidFill>
              </a:rPr>
              <a:t>регионалното </a:t>
            </a:r>
            <a:r>
              <a:rPr lang="ru-RU" dirty="0">
                <a:solidFill>
                  <a:prstClr val="black"/>
                </a:solidFill>
              </a:rPr>
              <a:t>и национално ниво на </a:t>
            </a:r>
            <a:r>
              <a:rPr lang="ru-RU" dirty="0" smtClean="0">
                <a:solidFill>
                  <a:prstClr val="black"/>
                </a:solidFill>
              </a:rPr>
              <a:t>управление;</a:t>
            </a:r>
            <a:endParaRPr lang="ru-RU" dirty="0">
              <a:solidFill>
                <a:prstClr val="black"/>
              </a:solidFill>
            </a:endParaRPr>
          </a:p>
          <a:p>
            <a:pPr marL="571500" lvl="1" indent="-342900" algn="just">
              <a:spcBef>
                <a:spcPts val="1000"/>
              </a:spcBef>
              <a:buClrTx/>
              <a:buSzTx/>
              <a:buFont typeface="Wingdings" panose="05000000000000000000" pitchFamily="2" charset="2"/>
              <a:buChar char="ü"/>
            </a:pPr>
            <a:r>
              <a:rPr lang="ru-RU" dirty="0" smtClean="0">
                <a:solidFill>
                  <a:prstClr val="black"/>
                </a:solidFill>
              </a:rPr>
              <a:t>да се поставят </a:t>
            </a:r>
            <a:r>
              <a:rPr lang="ru-RU" dirty="0">
                <a:solidFill>
                  <a:prstClr val="black"/>
                </a:solidFill>
              </a:rPr>
              <a:t>гражданите </a:t>
            </a:r>
            <a:r>
              <a:rPr lang="ru-RU" dirty="0" smtClean="0">
                <a:solidFill>
                  <a:prstClr val="black"/>
                </a:solidFill>
              </a:rPr>
              <a:t>в центъра на вниманието на </a:t>
            </a:r>
            <a:r>
              <a:rPr lang="ru-RU" dirty="0">
                <a:solidFill>
                  <a:prstClr val="black"/>
                </a:solidFill>
              </a:rPr>
              <a:t>всички демократични институции; </a:t>
            </a:r>
            <a:endParaRPr lang="ru-RU" dirty="0" smtClean="0">
              <a:solidFill>
                <a:prstClr val="black"/>
              </a:solidFill>
            </a:endParaRPr>
          </a:p>
          <a:p>
            <a:pPr marL="571500" lvl="1" indent="-342900" algn="just">
              <a:spcBef>
                <a:spcPts val="1000"/>
              </a:spcBef>
              <a:buClrTx/>
              <a:buSzTx/>
              <a:buFont typeface="Wingdings" panose="05000000000000000000" pitchFamily="2" charset="2"/>
              <a:buChar char="ü"/>
            </a:pPr>
            <a:r>
              <a:rPr lang="ru-RU" dirty="0" smtClean="0">
                <a:solidFill>
                  <a:prstClr val="black"/>
                </a:solidFill>
              </a:rPr>
              <a:t>да се подобри </a:t>
            </a:r>
            <a:r>
              <a:rPr lang="ru-RU" dirty="0">
                <a:solidFill>
                  <a:prstClr val="black"/>
                </a:solidFill>
              </a:rPr>
              <a:t>качеството на предлаганите местни публични услуги и да </a:t>
            </a:r>
            <a:r>
              <a:rPr lang="ru-RU" dirty="0" smtClean="0">
                <a:solidFill>
                  <a:prstClr val="black"/>
                </a:solidFill>
              </a:rPr>
              <a:t>се създадат </a:t>
            </a:r>
            <a:r>
              <a:rPr lang="ru-RU" dirty="0">
                <a:solidFill>
                  <a:prstClr val="black"/>
                </a:solidFill>
              </a:rPr>
              <a:t>и </a:t>
            </a:r>
            <a:r>
              <a:rPr lang="ru-RU" dirty="0" smtClean="0">
                <a:solidFill>
                  <a:prstClr val="black"/>
                </a:solidFill>
              </a:rPr>
              <a:t>утвърдят </a:t>
            </a:r>
            <a:r>
              <a:rPr lang="ru-RU" dirty="0">
                <a:solidFill>
                  <a:prstClr val="black"/>
                </a:solidFill>
              </a:rPr>
              <a:t>институционални предпоставки за по-добро местно самоуправление в съответствие с Европейската харта за местно </a:t>
            </a:r>
            <a:r>
              <a:rPr lang="ru-RU" dirty="0" smtClean="0">
                <a:solidFill>
                  <a:prstClr val="black"/>
                </a:solidFill>
              </a:rPr>
              <a:t>самоуправление, достиженията на правото и стандартите за добро демократично управление </a:t>
            </a:r>
            <a:r>
              <a:rPr lang="ru-RU" dirty="0">
                <a:solidFill>
                  <a:prstClr val="black"/>
                </a:solidFill>
              </a:rPr>
              <a:t>на Съвета на </a:t>
            </a:r>
            <a:r>
              <a:rPr lang="ru-RU" dirty="0" smtClean="0">
                <a:solidFill>
                  <a:prstClr val="black"/>
                </a:solidFill>
              </a:rPr>
              <a:t>Европа.</a:t>
            </a:r>
          </a:p>
          <a:p>
            <a:pPr lvl="0" indent="-228600" algn="just">
              <a:spcBef>
                <a:spcPts val="1000"/>
              </a:spcBef>
              <a:buClrTx/>
              <a:buSzTx/>
              <a:buFont typeface="Arial" panose="020B0604020202020204" pitchFamily="34" charset="0"/>
              <a:buChar char="•"/>
            </a:pPr>
            <a:endParaRPr lang="ru-RU" dirty="0" smtClean="0">
              <a:solidFill>
                <a:prstClr val="black"/>
              </a:solidFill>
            </a:endParaRPr>
          </a:p>
          <a:p>
            <a:pPr marL="0" lvl="0" indent="0" algn="just">
              <a:spcBef>
                <a:spcPts val="1000"/>
              </a:spcBef>
              <a:buClrTx/>
              <a:buSzTx/>
              <a:buNone/>
            </a:pPr>
            <a:endParaRPr lang="bg-BG" dirty="0"/>
          </a:p>
        </p:txBody>
      </p:sp>
      <p:sp>
        <p:nvSpPr>
          <p:cNvPr id="9" name="Slide Number Placeholder 8"/>
          <p:cNvSpPr>
            <a:spLocks noGrp="1"/>
          </p:cNvSpPr>
          <p:nvPr>
            <p:ph type="sldNum" sz="quarter" idx="12"/>
          </p:nvPr>
        </p:nvSpPr>
        <p:spPr>
          <a:xfrm>
            <a:off x="10480512" y="6423838"/>
            <a:ext cx="1706217" cy="365125"/>
          </a:xfrm>
        </p:spPr>
        <p:txBody>
          <a:bodyPr/>
          <a:lstStyle/>
          <a:p>
            <a:fld id="{C377F87D-76DC-4CAB-A702-DE12369E759A}" type="slidenum">
              <a:rPr lang="bg-BG" smtClean="0"/>
              <a:t>2</a:t>
            </a:fld>
            <a:endParaRPr lang="bg-BG"/>
          </a:p>
        </p:txBody>
      </p:sp>
    </p:spTree>
    <p:extLst>
      <p:ext uri="{BB962C8B-B14F-4D97-AF65-F5344CB8AC3E}">
        <p14:creationId xmlns:p14="http://schemas.microsoft.com/office/powerpoint/2010/main" val="382870324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58239" y="422563"/>
            <a:ext cx="9875520" cy="625401"/>
          </a:xfrm>
        </p:spPr>
        <p:txBody>
          <a:bodyPr>
            <a:normAutofit/>
          </a:bodyPr>
          <a:lstStyle/>
          <a:p>
            <a:pPr algn="ctr"/>
            <a:r>
              <a:rPr lang="bg-BG" sz="3200" b="1" dirty="0" smtClean="0">
                <a:solidFill>
                  <a:srgbClr val="0070C0"/>
                </a:solidFill>
              </a:rPr>
              <a:t>Подготовка на документите за кандидатстване:</a:t>
            </a:r>
            <a:endParaRPr lang="bg-BG" sz="3200" b="1" dirty="0">
              <a:solidFill>
                <a:srgbClr val="0070C0"/>
              </a:solidFill>
            </a:endParaRPr>
          </a:p>
        </p:txBody>
      </p:sp>
      <p:sp>
        <p:nvSpPr>
          <p:cNvPr id="3" name="Content Placeholder 2"/>
          <p:cNvSpPr>
            <a:spLocks noGrp="1"/>
          </p:cNvSpPr>
          <p:nvPr>
            <p:ph idx="1"/>
          </p:nvPr>
        </p:nvSpPr>
        <p:spPr>
          <a:xfrm>
            <a:off x="524933" y="1202077"/>
            <a:ext cx="11142133" cy="5249524"/>
          </a:xfrm>
        </p:spPr>
        <p:txBody>
          <a:bodyPr>
            <a:normAutofit/>
          </a:bodyPr>
          <a:lstStyle/>
          <a:p>
            <a:pPr marL="45720" indent="0" algn="just">
              <a:buNone/>
            </a:pPr>
            <a:r>
              <a:rPr lang="ru-RU" sz="2400" dirty="0" smtClean="0"/>
              <a:t>     Подходът</a:t>
            </a:r>
            <a:r>
              <a:rPr lang="ru-RU" sz="2400" dirty="0"/>
              <a:t>, който е </a:t>
            </a:r>
            <a:r>
              <a:rPr lang="ru-RU" sz="2400" b="1" dirty="0"/>
              <a:t>препоръчително</a:t>
            </a:r>
            <a:r>
              <a:rPr lang="ru-RU" sz="2400" dirty="0"/>
              <a:t> да се използва при изготвяне на необходимите документите за участие в процедурата, е попълването им да се извършва </a:t>
            </a:r>
            <a:r>
              <a:rPr lang="ru-RU" sz="2400" b="1" dirty="0" smtClean="0"/>
              <a:t>паралелно,</a:t>
            </a:r>
            <a:r>
              <a:rPr lang="ru-RU" sz="2400" dirty="0" smtClean="0"/>
              <a:t> </a:t>
            </a:r>
            <a:r>
              <a:rPr lang="ru-RU" sz="2400" dirty="0"/>
              <a:t>като отговорният служител и/или </a:t>
            </a:r>
            <a:r>
              <a:rPr lang="ru-RU" sz="2400" dirty="0" smtClean="0"/>
              <a:t>екип извършва следните дейности:</a:t>
            </a:r>
            <a:endParaRPr lang="ru-RU" sz="2400" dirty="0"/>
          </a:p>
          <a:p>
            <a:pPr marL="84138" indent="355600" algn="just"/>
            <a:r>
              <a:rPr lang="ru-RU" sz="2400" dirty="0"/>
              <a:t>И</a:t>
            </a:r>
            <a:r>
              <a:rPr lang="ru-RU" sz="2400" dirty="0" smtClean="0"/>
              <a:t>дентифицира </a:t>
            </a:r>
            <a:r>
              <a:rPr lang="ru-RU" sz="2400" dirty="0"/>
              <a:t>и внимателно разглежда информацията/ материалите, с които общината разполага и които могат да докажат изпълнението на всеки от 12-те принципи;</a:t>
            </a:r>
          </a:p>
          <a:p>
            <a:pPr marL="84138" indent="355600" algn="just"/>
            <a:r>
              <a:rPr lang="ru-RU" sz="2400" dirty="0"/>
              <a:t>Н</a:t>
            </a:r>
            <a:r>
              <a:rPr lang="ru-RU" sz="2400" dirty="0" smtClean="0"/>
              <a:t>а </a:t>
            </a:r>
            <a:r>
              <a:rPr lang="ru-RU" sz="2400" dirty="0"/>
              <a:t>базата на анализ на наличната информация/ материали извършва самооценка на изпълнението от общината на всеки принцип по определените </a:t>
            </a:r>
            <a:r>
              <a:rPr lang="ru-RU" sz="2400" dirty="0" smtClean="0"/>
              <a:t>индикатори в </a:t>
            </a:r>
            <a:r>
              <a:rPr lang="ru-RU" sz="2400" dirty="0"/>
              <a:t>Еталона </a:t>
            </a:r>
            <a:r>
              <a:rPr lang="ru-RU" sz="2400" dirty="0" smtClean="0"/>
              <a:t>/попълва Приложение </a:t>
            </a:r>
            <a:r>
              <a:rPr lang="ru-RU" sz="2400" dirty="0"/>
              <a:t>№ </a:t>
            </a:r>
            <a:r>
              <a:rPr lang="ru-RU" sz="2400" dirty="0" smtClean="0"/>
              <a:t>1/ </a:t>
            </a:r>
            <a:r>
              <a:rPr lang="ru-RU" sz="2400" dirty="0"/>
              <a:t>;</a:t>
            </a:r>
          </a:p>
          <a:p>
            <a:pPr marL="84138" indent="355600" algn="just"/>
            <a:r>
              <a:rPr lang="ru-RU" sz="2400" dirty="0"/>
              <a:t>И</a:t>
            </a:r>
            <a:r>
              <a:rPr lang="ru-RU" sz="2400" dirty="0" smtClean="0"/>
              <a:t>зготвя </a:t>
            </a:r>
            <a:r>
              <a:rPr lang="ru-RU" sz="2400" dirty="0"/>
              <a:t>списък на наличната информация/ материали, доказващи прилагането на всеки принцип по определените индикатори </a:t>
            </a:r>
            <a:r>
              <a:rPr lang="ru-RU" sz="2400" dirty="0" smtClean="0"/>
              <a:t>/попълва </a:t>
            </a:r>
            <a:r>
              <a:rPr lang="ru-RU" sz="2400" dirty="0"/>
              <a:t>Образец № </a:t>
            </a:r>
            <a:r>
              <a:rPr lang="ru-RU" sz="2400" dirty="0" smtClean="0"/>
              <a:t>2/.</a:t>
            </a:r>
            <a:endParaRPr lang="en-US" sz="2400" dirty="0" smtClean="0"/>
          </a:p>
          <a:p>
            <a:pPr marL="84138" indent="0" algn="just">
              <a:buNone/>
            </a:pPr>
            <a:r>
              <a:rPr lang="en-US" sz="2400" dirty="0" smtClean="0"/>
              <a:t>	</a:t>
            </a:r>
            <a:endParaRPr lang="ru-RU" sz="2400" dirty="0"/>
          </a:p>
          <a:p>
            <a:pPr marL="84138" indent="355600" algn="just"/>
            <a:endParaRPr lang="bg-BG" sz="2400" dirty="0"/>
          </a:p>
        </p:txBody>
      </p:sp>
      <p:sp>
        <p:nvSpPr>
          <p:cNvPr id="5" name="Slide Number Placeholder 4"/>
          <p:cNvSpPr>
            <a:spLocks noGrp="1"/>
          </p:cNvSpPr>
          <p:nvPr>
            <p:ph type="sldNum" sz="quarter" idx="12"/>
          </p:nvPr>
        </p:nvSpPr>
        <p:spPr>
          <a:xfrm>
            <a:off x="10485783" y="6492875"/>
            <a:ext cx="1706217" cy="365125"/>
          </a:xfrm>
        </p:spPr>
        <p:txBody>
          <a:bodyPr/>
          <a:lstStyle/>
          <a:p>
            <a:fld id="{C377F87D-76DC-4CAB-A702-DE12369E759A}" type="slidenum">
              <a:rPr lang="bg-BG" smtClean="0"/>
              <a:t>20</a:t>
            </a:fld>
            <a:endParaRPr lang="bg-BG" dirty="0"/>
          </a:p>
        </p:txBody>
      </p:sp>
    </p:spTree>
    <p:extLst>
      <p:ext uri="{BB962C8B-B14F-4D97-AF65-F5344CB8AC3E}">
        <p14:creationId xmlns:p14="http://schemas.microsoft.com/office/powerpoint/2010/main" val="13040219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0468" y="426720"/>
            <a:ext cx="11517549" cy="3522710"/>
          </a:xfrm>
        </p:spPr>
        <p:txBody>
          <a:bodyPr/>
          <a:lstStyle/>
          <a:p>
            <a:r>
              <a:rPr lang="ru-RU" sz="5400" b="1" dirty="0">
                <a:solidFill>
                  <a:schemeClr val="accent1">
                    <a:lumMod val="75000"/>
                  </a:schemeClr>
                </a:solidFill>
              </a:rPr>
              <a:t>Попълване </a:t>
            </a:r>
            <a:r>
              <a:rPr lang="ru-RU" sz="5400" b="1" dirty="0" smtClean="0">
                <a:solidFill>
                  <a:schemeClr val="accent1">
                    <a:lumMod val="75000"/>
                  </a:schemeClr>
                </a:solidFill>
              </a:rPr>
              <a:t/>
            </a:r>
            <a:br>
              <a:rPr lang="ru-RU" sz="5400" b="1" dirty="0" smtClean="0">
                <a:solidFill>
                  <a:schemeClr val="accent1">
                    <a:lumMod val="75000"/>
                  </a:schemeClr>
                </a:solidFill>
              </a:rPr>
            </a:br>
            <a:r>
              <a:rPr lang="ru-RU" sz="5400" b="1" dirty="0" smtClean="0">
                <a:solidFill>
                  <a:schemeClr val="accent1">
                    <a:lumMod val="75000"/>
                  </a:schemeClr>
                </a:solidFill>
              </a:rPr>
              <a:t>на </a:t>
            </a:r>
            <a:br>
              <a:rPr lang="ru-RU" sz="5400" b="1" dirty="0" smtClean="0">
                <a:solidFill>
                  <a:schemeClr val="accent1">
                    <a:lumMod val="75000"/>
                  </a:schemeClr>
                </a:solidFill>
              </a:rPr>
            </a:br>
            <a:r>
              <a:rPr lang="ru-RU" sz="5400" b="1" dirty="0" smtClean="0">
                <a:solidFill>
                  <a:schemeClr val="accent1">
                    <a:lumMod val="75000"/>
                  </a:schemeClr>
                </a:solidFill>
              </a:rPr>
              <a:t>Приложение </a:t>
            </a:r>
            <a:r>
              <a:rPr lang="ru-RU" sz="5400" b="1" dirty="0">
                <a:solidFill>
                  <a:schemeClr val="accent1">
                    <a:lumMod val="75000"/>
                  </a:schemeClr>
                </a:solidFill>
              </a:rPr>
              <a:t>1. </a:t>
            </a:r>
            <a:r>
              <a:rPr lang="ru-RU" sz="5400" b="1" dirty="0" smtClean="0">
                <a:solidFill>
                  <a:schemeClr val="accent1">
                    <a:lumMod val="75000"/>
                  </a:schemeClr>
                </a:solidFill>
              </a:rPr>
              <a:t/>
            </a:r>
            <a:br>
              <a:rPr lang="ru-RU" sz="5400" b="1" dirty="0" smtClean="0">
                <a:solidFill>
                  <a:schemeClr val="accent1">
                    <a:lumMod val="75000"/>
                  </a:schemeClr>
                </a:solidFill>
              </a:rPr>
            </a:br>
            <a:r>
              <a:rPr lang="ru-RU" sz="5400" b="1" dirty="0" smtClean="0">
                <a:solidFill>
                  <a:schemeClr val="accent1">
                    <a:lumMod val="75000"/>
                  </a:schemeClr>
                </a:solidFill>
              </a:rPr>
              <a:t>Еталон </a:t>
            </a:r>
            <a:r>
              <a:rPr lang="ru-RU" sz="5400" b="1" dirty="0">
                <a:solidFill>
                  <a:schemeClr val="accent1">
                    <a:lumMod val="75000"/>
                  </a:schemeClr>
                </a:solidFill>
              </a:rPr>
              <a:t>(бенчмарк) </a:t>
            </a:r>
            <a:r>
              <a:rPr lang="ru-RU" sz="5400" b="1" dirty="0" smtClean="0">
                <a:solidFill>
                  <a:schemeClr val="accent1">
                    <a:lumMod val="75000"/>
                  </a:schemeClr>
                </a:solidFill>
              </a:rPr>
              <a:t>за самооценка</a:t>
            </a:r>
            <a:endParaRPr lang="bg-BG" sz="5400" b="1" dirty="0">
              <a:solidFill>
                <a:schemeClr val="accent1">
                  <a:lumMod val="75000"/>
                </a:schemeClr>
              </a:solidFill>
            </a:endParaRPr>
          </a:p>
        </p:txBody>
      </p:sp>
      <p:sp>
        <p:nvSpPr>
          <p:cNvPr id="5" name="Slide Number Placeholder 4"/>
          <p:cNvSpPr>
            <a:spLocks noGrp="1"/>
          </p:cNvSpPr>
          <p:nvPr>
            <p:ph type="sldNum" sz="quarter" idx="12"/>
          </p:nvPr>
        </p:nvSpPr>
        <p:spPr>
          <a:xfrm>
            <a:off x="10482726" y="6492875"/>
            <a:ext cx="1706217" cy="365125"/>
          </a:xfrm>
        </p:spPr>
        <p:txBody>
          <a:bodyPr/>
          <a:lstStyle/>
          <a:p>
            <a:fld id="{C377F87D-76DC-4CAB-A702-DE12369E759A}" type="slidenum">
              <a:rPr lang="bg-BG" smtClean="0"/>
              <a:t>21</a:t>
            </a:fld>
            <a:endParaRPr lang="bg-BG"/>
          </a:p>
        </p:txBody>
      </p:sp>
    </p:spTree>
    <p:extLst>
      <p:ext uri="{BB962C8B-B14F-4D97-AF65-F5344CB8AC3E}">
        <p14:creationId xmlns:p14="http://schemas.microsoft.com/office/powerpoint/2010/main" val="214876276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108856" y="245442"/>
            <a:ext cx="7293429" cy="305686"/>
          </a:xfrm>
        </p:spPr>
        <p:txBody>
          <a:bodyPr>
            <a:normAutofit fontScale="90000"/>
          </a:bodyPr>
          <a:lstStyle/>
          <a:p>
            <a:pPr algn="ctr"/>
            <a:r>
              <a:rPr lang="ru-RU" sz="2800" b="1" dirty="0" smtClean="0">
                <a:solidFill>
                  <a:schemeClr val="accent1">
                    <a:lumMod val="75000"/>
                  </a:schemeClr>
                </a:solidFill>
              </a:rPr>
              <a:t>Приложение 1. Еталон </a:t>
            </a:r>
            <a:r>
              <a:rPr lang="ru-RU" sz="2800" b="1" dirty="0">
                <a:solidFill>
                  <a:schemeClr val="accent1">
                    <a:lumMod val="75000"/>
                  </a:schemeClr>
                </a:solidFill>
              </a:rPr>
              <a:t>(бенчмарк) за </a:t>
            </a:r>
            <a:r>
              <a:rPr lang="ru-RU" sz="2800" b="1" dirty="0" smtClean="0">
                <a:solidFill>
                  <a:schemeClr val="accent1">
                    <a:lumMod val="75000"/>
                  </a:schemeClr>
                </a:solidFill>
              </a:rPr>
              <a:t>самооценка</a:t>
            </a:r>
            <a:endParaRPr lang="bg-BG" sz="2800" b="1" dirty="0">
              <a:solidFill>
                <a:schemeClr val="accent1">
                  <a:lumMod val="75000"/>
                </a:schemeClr>
              </a:solidFill>
            </a:endParaRPr>
          </a:p>
        </p:txBody>
      </p:sp>
      <p:sp>
        <p:nvSpPr>
          <p:cNvPr id="2" name="Content Placeholder 1"/>
          <p:cNvSpPr>
            <a:spLocks noGrp="1"/>
          </p:cNvSpPr>
          <p:nvPr>
            <p:ph sz="half" idx="1"/>
          </p:nvPr>
        </p:nvSpPr>
        <p:spPr>
          <a:xfrm>
            <a:off x="7336971" y="318977"/>
            <a:ext cx="4679218" cy="6539023"/>
          </a:xfrm>
        </p:spPr>
        <p:txBody>
          <a:bodyPr>
            <a:noAutofit/>
          </a:bodyPr>
          <a:lstStyle/>
          <a:p>
            <a:pPr>
              <a:spcBef>
                <a:spcPts val="0"/>
              </a:spcBef>
              <a:buFont typeface="Wingdings" panose="05000000000000000000" pitchFamily="2" charset="2"/>
              <a:buChar char="Ø"/>
            </a:pPr>
            <a:r>
              <a:rPr lang="ru-RU" sz="1200" i="1" dirty="0" smtClean="0"/>
              <a:t>Еталонът е във формат </a:t>
            </a:r>
            <a:r>
              <a:rPr lang="en-US" sz="1200" i="1" dirty="0"/>
              <a:t>Microsoft </a:t>
            </a:r>
            <a:r>
              <a:rPr lang="en-US" sz="1200" i="1" dirty="0" smtClean="0"/>
              <a:t>Excel</a:t>
            </a:r>
            <a:r>
              <a:rPr lang="bg-BG" sz="1200" i="1" dirty="0" smtClean="0"/>
              <a:t> и</a:t>
            </a:r>
            <a:r>
              <a:rPr lang="ru-RU" sz="1200" i="1" dirty="0" smtClean="0"/>
              <a:t> </a:t>
            </a:r>
            <a:r>
              <a:rPr lang="ru-RU" sz="1200" i="1" dirty="0"/>
              <a:t>съдържа следните 14 броя работни листове: работен лист - Обяснение (указания на Съвета на Европа за попълването на Еталона), работни листове за 12-те принципа (П1, П2…. П12) и работен лист - Обобщена матрица</a:t>
            </a:r>
            <a:r>
              <a:rPr lang="ru-RU" sz="1200" i="1" dirty="0" smtClean="0"/>
              <a:t>.</a:t>
            </a:r>
          </a:p>
          <a:p>
            <a:pPr>
              <a:spcBef>
                <a:spcPts val="0"/>
              </a:spcBef>
              <a:buFont typeface="Wingdings" panose="05000000000000000000" pitchFamily="2" charset="2"/>
              <a:buChar char="Ø"/>
            </a:pPr>
            <a:r>
              <a:rPr lang="ru-RU" sz="1200" i="1" dirty="0" smtClean="0"/>
              <a:t>Във </a:t>
            </a:r>
            <a:r>
              <a:rPr lang="ru-RU" sz="1200" i="1" dirty="0"/>
              <a:t>всеки от работните листове за 12-те принципа (П1, П2 …. П12) общината </a:t>
            </a:r>
            <a:r>
              <a:rPr lang="ru-RU" sz="1200" b="1" i="1" dirty="0"/>
              <a:t>оценява нивото на изпълнение на дадения принцип чрез поставяне на оценка </a:t>
            </a:r>
            <a:r>
              <a:rPr lang="ru-RU" sz="1200" b="1" i="1" u="sng" dirty="0"/>
              <a:t>по всеки </a:t>
            </a:r>
            <a:r>
              <a:rPr lang="ru-RU" sz="1200" b="1" i="1" dirty="0"/>
              <a:t>от индикаторите му. </a:t>
            </a:r>
          </a:p>
          <a:p>
            <a:pPr>
              <a:spcBef>
                <a:spcPts val="0"/>
              </a:spcBef>
              <a:buFont typeface="Wingdings" panose="05000000000000000000" pitchFamily="2" charset="2"/>
              <a:buChar char="Ø"/>
            </a:pPr>
            <a:r>
              <a:rPr lang="ru-RU" sz="1200" i="1" dirty="0" smtClean="0"/>
              <a:t>Оценяването </a:t>
            </a:r>
            <a:r>
              <a:rPr lang="ru-RU" sz="1200" i="1" dirty="0"/>
              <a:t>е с </a:t>
            </a:r>
            <a:r>
              <a:rPr lang="ru-RU" sz="1200" b="1" i="1" dirty="0"/>
              <a:t>цяло число</a:t>
            </a:r>
            <a:r>
              <a:rPr lang="ru-RU" sz="1200" i="1" dirty="0"/>
              <a:t>, като: Неприложимо е със стойност „0“, Съвсем слабо е със стойност „1“, Слабо е със стойност „2“, Добро е със стойност „3“ и Много добро е със стойност „4“. </a:t>
            </a:r>
          </a:p>
          <a:p>
            <a:pPr>
              <a:spcBef>
                <a:spcPts val="0"/>
              </a:spcBef>
              <a:buFont typeface="Wingdings" panose="05000000000000000000" pitchFamily="2" charset="2"/>
              <a:buChar char="Ø"/>
            </a:pPr>
            <a:r>
              <a:rPr lang="ru-RU" sz="1200" i="1" dirty="0"/>
              <a:t>За всеки индикатор по даден принцип общината отбелязва съответната стойност (между „0“ и „4“). </a:t>
            </a:r>
            <a:endParaRPr lang="ru-RU" sz="1200" i="1" dirty="0" smtClean="0"/>
          </a:p>
          <a:p>
            <a:pPr>
              <a:spcBef>
                <a:spcPts val="0"/>
              </a:spcBef>
              <a:buFont typeface="Wingdings" panose="05000000000000000000" pitchFamily="2" charset="2"/>
              <a:buChar char="Ø"/>
            </a:pPr>
            <a:r>
              <a:rPr lang="ru-RU" sz="1200" i="1" dirty="0"/>
              <a:t>Във всеки от работните листове за 12-те принципа (П1, П2 …. П12) в края на листа, преди ред „средноаритметична оценка“ има ред (маркиран на различен фон), който съдържа </a:t>
            </a:r>
            <a:r>
              <a:rPr lang="ru-RU" sz="1200" b="1" i="1" dirty="0"/>
              <a:t>твърдение</a:t>
            </a:r>
            <a:r>
              <a:rPr lang="ru-RU" sz="1200" i="1" dirty="0"/>
              <a:t> изразяващо цялостната нагласа на общината (общинската администрация) към прилагането на съответния принцип. </a:t>
            </a:r>
            <a:r>
              <a:rPr lang="ru-RU" sz="1200" i="1" dirty="0" smtClean="0"/>
              <a:t>Това </a:t>
            </a:r>
            <a:r>
              <a:rPr lang="ru-RU" sz="1200" b="1" i="1" dirty="0"/>
              <a:t>твърдение съответства на въпрос от анкетата за гражданите по съответния принцип. </a:t>
            </a:r>
            <a:r>
              <a:rPr lang="ru-RU" sz="1200" i="1" dirty="0"/>
              <a:t>Общината също поставя оценка на това твърдение - в каква степен то е валидно за общината, но </a:t>
            </a:r>
            <a:r>
              <a:rPr lang="ru-RU" sz="1200" b="1" i="1" dirty="0"/>
              <a:t>тази оценка </a:t>
            </a:r>
            <a:r>
              <a:rPr lang="ru-RU" sz="1200" b="1" i="1" u="sng" dirty="0"/>
              <a:t>не се включва</a:t>
            </a:r>
            <a:r>
              <a:rPr lang="ru-RU" sz="1200" b="1" i="1" dirty="0"/>
              <a:t> при изчисляването на общата </a:t>
            </a:r>
            <a:r>
              <a:rPr lang="ru-RU" sz="1200" i="1" dirty="0"/>
              <a:t>средноаритметична оценка по съответния принцип. </a:t>
            </a:r>
            <a:endParaRPr lang="ru-RU" sz="1200" i="1" dirty="0" smtClean="0"/>
          </a:p>
          <a:p>
            <a:pPr marL="45720" indent="0">
              <a:spcBef>
                <a:spcPts val="0"/>
              </a:spcBef>
              <a:buNone/>
            </a:pPr>
            <a:endParaRPr lang="ru-RU" sz="1200" i="1" dirty="0"/>
          </a:p>
          <a:p>
            <a:pPr marL="45720" indent="0">
              <a:spcBef>
                <a:spcPts val="0"/>
              </a:spcBef>
              <a:buNone/>
            </a:pPr>
            <a:r>
              <a:rPr lang="ru-RU" sz="1200" b="1" i="1" dirty="0" smtClean="0">
                <a:solidFill>
                  <a:srgbClr val="FF0000"/>
                </a:solidFill>
              </a:rPr>
              <a:t>ЗА КАКВО СЕ ИЗПОЛЗВА ОЦЕНКАТА НА  ТВЪРДЕНИЕТО</a:t>
            </a:r>
          </a:p>
          <a:p>
            <a:pPr marL="45720" indent="0" algn="just">
              <a:spcBef>
                <a:spcPts val="0"/>
              </a:spcBef>
              <a:buNone/>
            </a:pPr>
            <a:r>
              <a:rPr lang="ru-RU" sz="1200" i="1" dirty="0" smtClean="0"/>
              <a:t>     След </a:t>
            </a:r>
            <a:r>
              <a:rPr lang="ru-RU" sz="1200" i="1" dirty="0"/>
              <a:t>като се проведе анкетното проучване сред гражданите на общините-кандидати и МРРБ публикува резултатите от тези проучвания, общината ще има възможност да сравни своите оценки на твърденията от Еталона с получените оценки от гражданите за всеки от 12-те принципа. </a:t>
            </a:r>
            <a:endParaRPr lang="en-US" sz="1200" i="1" dirty="0" smtClean="0"/>
          </a:p>
          <a:p>
            <a:pPr marL="45720" indent="0" algn="just">
              <a:spcBef>
                <a:spcPts val="0"/>
              </a:spcBef>
              <a:buNone/>
            </a:pPr>
            <a:r>
              <a:rPr lang="en-US" sz="1200" i="1" dirty="0"/>
              <a:t> </a:t>
            </a:r>
            <a:r>
              <a:rPr lang="en-US" sz="1200" i="1" dirty="0" smtClean="0"/>
              <a:t>    </a:t>
            </a:r>
            <a:r>
              <a:rPr lang="ru-RU" sz="1200" i="1" dirty="0" smtClean="0"/>
              <a:t>Ако </a:t>
            </a:r>
            <a:r>
              <a:rPr lang="ru-RU" sz="1200" i="1" dirty="0"/>
              <a:t>общината установи разлика между собствените оценки и оценките на гражданите на тези твърдения, то тя може да изготви </a:t>
            </a:r>
            <a:r>
              <a:rPr lang="ru-RU" sz="1200" b="1" dirty="0" smtClean="0"/>
              <a:t>ПЛАН ЗА ПОСЛЕДВАЩИ ДЕЙСТВИЯ</a:t>
            </a:r>
            <a:r>
              <a:rPr lang="ru-RU" sz="1200" i="1" dirty="0" smtClean="0"/>
              <a:t>, </a:t>
            </a:r>
            <a:r>
              <a:rPr lang="ru-RU" sz="1200" i="1" dirty="0"/>
              <a:t>който трябва да включва дейности и мерки, които да бъдат предприети за намаляване на тези различия. </a:t>
            </a:r>
          </a:p>
          <a:p>
            <a:pPr>
              <a:spcBef>
                <a:spcPts val="0"/>
              </a:spcBef>
              <a:buFont typeface="Wingdings" panose="05000000000000000000" pitchFamily="2" charset="2"/>
              <a:buChar char="Ø"/>
            </a:pPr>
            <a:endParaRPr lang="ru-RU" sz="1200" i="1" dirty="0"/>
          </a:p>
          <a:p>
            <a:pPr marL="45720" indent="0">
              <a:spcBef>
                <a:spcPts val="0"/>
              </a:spcBef>
              <a:buNone/>
            </a:pPr>
            <a:endParaRPr lang="ru-RU" sz="1200" i="1" dirty="0" smtClean="0"/>
          </a:p>
          <a:p>
            <a:pPr marL="45720" indent="0">
              <a:spcBef>
                <a:spcPts val="0"/>
              </a:spcBef>
              <a:buNone/>
            </a:pPr>
            <a:r>
              <a:rPr lang="ru-RU" sz="1200" i="1" dirty="0"/>
              <a:t>	</a:t>
            </a:r>
          </a:p>
          <a:p>
            <a:pPr>
              <a:spcBef>
                <a:spcPts val="0"/>
              </a:spcBef>
            </a:pPr>
            <a:endParaRPr lang="ru-RU" sz="1200" i="1" dirty="0"/>
          </a:p>
          <a:p>
            <a:pPr marL="45720" indent="0">
              <a:spcBef>
                <a:spcPts val="0"/>
              </a:spcBef>
              <a:buNone/>
            </a:pPr>
            <a:endParaRPr lang="bg-BG" sz="1200" i="1" dirty="0"/>
          </a:p>
        </p:txBody>
      </p:sp>
      <p:pic>
        <p:nvPicPr>
          <p:cNvPr id="6" name="Content Placeholder 5"/>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289" t="-174" r="14574" b="174"/>
          <a:stretch/>
        </p:blipFill>
        <p:spPr>
          <a:xfrm>
            <a:off x="161926" y="552449"/>
            <a:ext cx="7022645" cy="6219825"/>
          </a:xfrm>
          <a:prstGeom prst="rect">
            <a:avLst/>
          </a:prstGeom>
          <a:ln>
            <a:noFill/>
          </a:ln>
          <a:effectLst>
            <a:outerShdw blurRad="190500" algn="tl" rotWithShape="0">
              <a:srgbClr val="000000">
                <a:alpha val="70000"/>
              </a:srgbClr>
            </a:outerShdw>
          </a:effectLst>
        </p:spPr>
      </p:pic>
      <p:sp>
        <p:nvSpPr>
          <p:cNvPr id="9" name="Slide Number Placeholder 8"/>
          <p:cNvSpPr>
            <a:spLocks noGrp="1"/>
          </p:cNvSpPr>
          <p:nvPr>
            <p:ph type="sldNum" sz="quarter" idx="12"/>
          </p:nvPr>
        </p:nvSpPr>
        <p:spPr>
          <a:xfrm>
            <a:off x="10485783" y="6565072"/>
            <a:ext cx="1706217" cy="292928"/>
          </a:xfrm>
        </p:spPr>
        <p:txBody>
          <a:bodyPr/>
          <a:lstStyle/>
          <a:p>
            <a:fld id="{C377F87D-76DC-4CAB-A702-DE12369E759A}" type="slidenum">
              <a:rPr lang="bg-BG" smtClean="0"/>
              <a:t>22</a:t>
            </a:fld>
            <a:endParaRPr lang="bg-BG" dirty="0"/>
          </a:p>
        </p:txBody>
      </p:sp>
    </p:spTree>
    <p:extLst>
      <p:ext uri="{BB962C8B-B14F-4D97-AF65-F5344CB8AC3E}">
        <p14:creationId xmlns:p14="http://schemas.microsoft.com/office/powerpoint/2010/main" val="192587050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799" y="372534"/>
            <a:ext cx="11562946" cy="376496"/>
          </a:xfrm>
        </p:spPr>
        <p:txBody>
          <a:bodyPr>
            <a:normAutofit fontScale="90000"/>
          </a:bodyPr>
          <a:lstStyle/>
          <a:p>
            <a:pPr algn="ctr"/>
            <a:r>
              <a:rPr lang="ru-RU" sz="2800" b="1" dirty="0" smtClean="0">
                <a:solidFill>
                  <a:schemeClr val="accent1">
                    <a:lumMod val="50000"/>
                  </a:schemeClr>
                </a:solidFill>
              </a:rPr>
              <a:t>Пример </a:t>
            </a:r>
            <a:r>
              <a:rPr lang="bg-BG" sz="2800" b="1" dirty="0" smtClean="0">
                <a:solidFill>
                  <a:schemeClr val="accent1">
                    <a:lumMod val="50000"/>
                  </a:schemeClr>
                </a:solidFill>
              </a:rPr>
              <a:t>за п</a:t>
            </a:r>
            <a:r>
              <a:rPr lang="ru-RU" sz="2800" b="1" dirty="0" smtClean="0">
                <a:solidFill>
                  <a:schemeClr val="accent1">
                    <a:lumMod val="50000"/>
                  </a:schemeClr>
                </a:solidFill>
              </a:rPr>
              <a:t>опълнен </a:t>
            </a:r>
            <a:r>
              <a:rPr lang="ru-RU" sz="2800" b="1" dirty="0">
                <a:solidFill>
                  <a:schemeClr val="accent1">
                    <a:lumMod val="50000"/>
                  </a:schemeClr>
                </a:solidFill>
              </a:rPr>
              <a:t>работен лист за Принцип </a:t>
            </a:r>
            <a:r>
              <a:rPr lang="ru-RU" sz="2800" b="1" dirty="0" smtClean="0">
                <a:solidFill>
                  <a:schemeClr val="accent1">
                    <a:lumMod val="50000"/>
                  </a:schemeClr>
                </a:solidFill>
              </a:rPr>
              <a:t>1 на Еталон </a:t>
            </a:r>
            <a:r>
              <a:rPr lang="ru-RU" sz="2800" b="1" dirty="0">
                <a:solidFill>
                  <a:schemeClr val="accent1">
                    <a:lumMod val="50000"/>
                  </a:schemeClr>
                </a:solidFill>
              </a:rPr>
              <a:t>(</a:t>
            </a:r>
            <a:r>
              <a:rPr lang="ru-RU" sz="2800" b="1" dirty="0" smtClean="0">
                <a:solidFill>
                  <a:schemeClr val="accent1">
                    <a:lumMod val="50000"/>
                  </a:schemeClr>
                </a:solidFill>
              </a:rPr>
              <a:t>бенчмарк</a:t>
            </a:r>
            <a:r>
              <a:rPr lang="en-US" sz="2800" b="1" dirty="0" smtClean="0">
                <a:solidFill>
                  <a:schemeClr val="accent1">
                    <a:lumMod val="50000"/>
                  </a:schemeClr>
                </a:solidFill>
              </a:rPr>
              <a:t>)</a:t>
            </a:r>
            <a:r>
              <a:rPr lang="ru-RU" sz="2800" b="1" dirty="0" smtClean="0">
                <a:solidFill>
                  <a:schemeClr val="accent1">
                    <a:lumMod val="50000"/>
                  </a:schemeClr>
                </a:solidFill>
              </a:rPr>
              <a:t>  </a:t>
            </a:r>
            <a:endParaRPr lang="bg-BG" sz="2800" b="1" dirty="0">
              <a:solidFill>
                <a:schemeClr val="accent1">
                  <a:lumMod val="50000"/>
                </a:schemeClr>
              </a:solidFill>
            </a:endParaRP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4799" y="1040859"/>
            <a:ext cx="11561619" cy="5526195"/>
          </a:xfrm>
        </p:spPr>
      </p:pic>
      <p:sp>
        <p:nvSpPr>
          <p:cNvPr id="6" name="Slide Number Placeholder 5"/>
          <p:cNvSpPr>
            <a:spLocks noGrp="1"/>
          </p:cNvSpPr>
          <p:nvPr>
            <p:ph type="sldNum" sz="quarter" idx="12"/>
          </p:nvPr>
        </p:nvSpPr>
        <p:spPr>
          <a:xfrm>
            <a:off x="10485783" y="6492875"/>
            <a:ext cx="1706217" cy="365125"/>
          </a:xfrm>
        </p:spPr>
        <p:txBody>
          <a:bodyPr/>
          <a:lstStyle/>
          <a:p>
            <a:fld id="{C377F87D-76DC-4CAB-A702-DE12369E759A}" type="slidenum">
              <a:rPr lang="bg-BG" smtClean="0"/>
              <a:t>23</a:t>
            </a:fld>
            <a:endParaRPr lang="bg-BG" dirty="0"/>
          </a:p>
        </p:txBody>
      </p:sp>
    </p:spTree>
    <p:extLst>
      <p:ext uri="{BB962C8B-B14F-4D97-AF65-F5344CB8AC3E}">
        <p14:creationId xmlns:p14="http://schemas.microsoft.com/office/powerpoint/2010/main" val="422469187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396" y="301257"/>
            <a:ext cx="5800060" cy="581245"/>
          </a:xfrm>
        </p:spPr>
        <p:txBody>
          <a:bodyPr>
            <a:normAutofit fontScale="90000"/>
          </a:bodyPr>
          <a:lstStyle/>
          <a:p>
            <a:pPr algn="ctr">
              <a:lnSpc>
                <a:spcPct val="100000"/>
              </a:lnSpc>
            </a:pPr>
            <a:r>
              <a:rPr lang="ru-RU" sz="1800" b="1" dirty="0">
                <a:solidFill>
                  <a:schemeClr val="accent1">
                    <a:lumMod val="50000"/>
                  </a:schemeClr>
                </a:solidFill>
              </a:rPr>
              <a:t>Пример за попълнен </a:t>
            </a:r>
            <a:r>
              <a:rPr lang="ru-RU" sz="1800" b="1" dirty="0" smtClean="0">
                <a:solidFill>
                  <a:schemeClr val="accent1">
                    <a:lumMod val="50000"/>
                  </a:schemeClr>
                </a:solidFill>
              </a:rPr>
              <a:t>работен </a:t>
            </a:r>
            <a:r>
              <a:rPr lang="ru-RU" sz="1800" b="1" dirty="0">
                <a:solidFill>
                  <a:schemeClr val="accent1">
                    <a:lumMod val="50000"/>
                  </a:schemeClr>
                </a:solidFill>
              </a:rPr>
              <a:t>лист </a:t>
            </a:r>
            <a:r>
              <a:rPr lang="ru-RU" sz="1800" b="1" i="1" dirty="0" smtClean="0">
                <a:solidFill>
                  <a:schemeClr val="accent1">
                    <a:lumMod val="50000"/>
                  </a:schemeClr>
                </a:solidFill>
              </a:rPr>
              <a:t>Обобщена </a:t>
            </a:r>
            <a:r>
              <a:rPr lang="ru-RU" sz="1800" b="1" i="1" dirty="0">
                <a:solidFill>
                  <a:schemeClr val="accent1">
                    <a:lumMod val="50000"/>
                  </a:schemeClr>
                </a:solidFill>
              </a:rPr>
              <a:t>матрица за ниво на </a:t>
            </a:r>
            <a:r>
              <a:rPr lang="ru-RU" sz="1800" b="1" i="1" dirty="0" smtClean="0">
                <a:solidFill>
                  <a:schemeClr val="accent1">
                    <a:lumMod val="50000"/>
                  </a:schemeClr>
                </a:solidFill>
              </a:rPr>
              <a:t>изпълнение </a:t>
            </a:r>
            <a:r>
              <a:rPr lang="ru-RU" sz="1800" b="1" dirty="0" smtClean="0">
                <a:solidFill>
                  <a:schemeClr val="accent1">
                    <a:lumMod val="50000"/>
                  </a:schemeClr>
                </a:solidFill>
              </a:rPr>
              <a:t>на </a:t>
            </a:r>
            <a:r>
              <a:rPr lang="ru-RU" sz="1800" b="1" dirty="0">
                <a:solidFill>
                  <a:schemeClr val="accent1">
                    <a:lumMod val="50000"/>
                  </a:schemeClr>
                </a:solidFill>
              </a:rPr>
              <a:t>Еталон (бенчмарк) </a:t>
            </a:r>
            <a:endParaRPr lang="bg-BG" sz="1800" b="1" dirty="0">
              <a:solidFill>
                <a:schemeClr val="accent1">
                  <a:lumMod val="50000"/>
                </a:schemeClr>
              </a:solidFill>
            </a:endParaRPr>
          </a:p>
        </p:txBody>
      </p:sp>
      <p:pic>
        <p:nvPicPr>
          <p:cNvPr id="4" name="Content Placeholder 3"/>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t="2747" r="1776"/>
          <a:stretch/>
        </p:blipFill>
        <p:spPr>
          <a:xfrm>
            <a:off x="127591" y="935665"/>
            <a:ext cx="7038753" cy="5741582"/>
          </a:xfrm>
          <a:prstGeom prst="rect">
            <a:avLst/>
          </a:prstGeom>
          <a:ln>
            <a:noFill/>
          </a:ln>
          <a:effectLst>
            <a:outerShdw blurRad="190500" algn="tl" rotWithShape="0">
              <a:srgbClr val="000000">
                <a:alpha val="70000"/>
              </a:srgbClr>
            </a:outerShdw>
          </a:effectLst>
        </p:spPr>
      </p:pic>
      <p:sp>
        <p:nvSpPr>
          <p:cNvPr id="3" name="Content Placeholder 2"/>
          <p:cNvSpPr>
            <a:spLocks noGrp="1"/>
          </p:cNvSpPr>
          <p:nvPr>
            <p:ph sz="half" idx="2"/>
          </p:nvPr>
        </p:nvSpPr>
        <p:spPr>
          <a:xfrm>
            <a:off x="7304314" y="340242"/>
            <a:ext cx="4614782" cy="6145619"/>
          </a:xfrm>
        </p:spPr>
        <p:txBody>
          <a:bodyPr>
            <a:normAutofit fontScale="62500" lnSpcReduction="20000"/>
          </a:bodyPr>
          <a:lstStyle/>
          <a:p>
            <a:pPr>
              <a:spcBef>
                <a:spcPts val="600"/>
              </a:spcBef>
            </a:pPr>
            <a:r>
              <a:rPr lang="ru-RU" i="1" dirty="0" smtClean="0"/>
              <a:t>Оценката, която е </a:t>
            </a:r>
            <a:r>
              <a:rPr lang="ru-RU" i="1" dirty="0"/>
              <a:t>поставена от общината на твърдението </a:t>
            </a:r>
            <a:r>
              <a:rPr lang="en-US" i="1" dirty="0" smtClean="0"/>
              <a:t>(</a:t>
            </a:r>
            <a:r>
              <a:rPr lang="bg-BG" i="1" dirty="0" smtClean="0"/>
              <a:t>в </a:t>
            </a:r>
            <a:r>
              <a:rPr lang="ru-RU" i="1" dirty="0" smtClean="0"/>
              <a:t>работни </a:t>
            </a:r>
            <a:r>
              <a:rPr lang="ru-RU" i="1" dirty="0"/>
              <a:t>листове за 12-те принципа </a:t>
            </a:r>
            <a:r>
              <a:rPr lang="ru-RU" i="1" dirty="0" smtClean="0"/>
              <a:t>-П1</a:t>
            </a:r>
            <a:r>
              <a:rPr lang="ru-RU" i="1" dirty="0"/>
              <a:t>, П2…. П12</a:t>
            </a:r>
            <a:r>
              <a:rPr lang="ru-RU" i="1" dirty="0" smtClean="0"/>
              <a:t>) се </a:t>
            </a:r>
            <a:r>
              <a:rPr lang="ru-RU" i="1" dirty="0"/>
              <a:t>пренася автоматично в колона „Оценка на твърдение“ на работния лист Обобщената матрица за ниво на изпълнение. </a:t>
            </a:r>
          </a:p>
          <a:p>
            <a:pPr>
              <a:spcBef>
                <a:spcPts val="600"/>
              </a:spcBef>
            </a:pPr>
            <a:r>
              <a:rPr lang="ru-RU" i="1" dirty="0"/>
              <a:t>Автоматично се изчислява и клетка С16 - Обща средна оценка от оценките на твърденията по всички принципи.	</a:t>
            </a:r>
          </a:p>
          <a:p>
            <a:pPr>
              <a:spcBef>
                <a:spcPts val="600"/>
              </a:spcBef>
            </a:pPr>
            <a:r>
              <a:rPr lang="ru-RU" i="1" dirty="0"/>
              <a:t>След самооценка по всеки от индикаторите на 12-те принципа, автоматично чрез формула се изчислява оценката за всеки принцип, която се пренася в работен лист Обобщената матрица за ниво на изпълнение, колона „Оценка на изпълнение на принцип“. </a:t>
            </a:r>
          </a:p>
          <a:p>
            <a:pPr>
              <a:spcBef>
                <a:spcPts val="600"/>
              </a:spcBef>
            </a:pPr>
            <a:r>
              <a:rPr lang="ru-RU" i="1" dirty="0"/>
              <a:t>Автоматично чрез формула се изчислява и Обща средна оценка на изпълнение на принципите като се сумират индивидуалните оценки за изпълнението на всеки принцип и се разделят на 12 (клетка D16 от работен лист Обобщената матрица за ниво на изпълнение). </a:t>
            </a:r>
          </a:p>
          <a:p>
            <a:pPr>
              <a:spcBef>
                <a:spcPts val="600"/>
              </a:spcBef>
            </a:pPr>
            <a:r>
              <a:rPr lang="ru-RU" i="1" dirty="0"/>
              <a:t>Чрез Обща средна оценка на изпълнение на принципите се определя дали общината отговаря на критериите за присъждане на Европейския етикет - ако резултатът е „3“ или повече, Европейският етикет може да бъде присъден, а ако резултатът е по-нисък от „3“ - не може да бъде присъден. </a:t>
            </a:r>
          </a:p>
          <a:p>
            <a:pPr>
              <a:spcBef>
                <a:spcPts val="600"/>
              </a:spcBef>
            </a:pPr>
            <a:r>
              <a:rPr lang="ru-RU" i="1" dirty="0"/>
              <a:t>Всички резултати за присъждане на Етикета ще се изчисляват </a:t>
            </a:r>
            <a:r>
              <a:rPr lang="ru-RU" b="1" i="1" dirty="0"/>
              <a:t>само въз основа на получената Обща средна оценка на изпълнение на принципите </a:t>
            </a:r>
            <a:r>
              <a:rPr lang="ru-RU" i="1" dirty="0"/>
              <a:t>(клетка D16 от работен лист Обобщената матрица за ниво на изпълнение) и индикаторите на Еталона (бенчмарк</a:t>
            </a:r>
            <a:r>
              <a:rPr lang="ru-RU" b="1" i="1" dirty="0"/>
              <a:t>), а </a:t>
            </a:r>
            <a:r>
              <a:rPr lang="ru-RU" b="1" i="1" u="sng" dirty="0"/>
              <a:t>не</a:t>
            </a:r>
            <a:r>
              <a:rPr lang="ru-RU" b="1" i="1" dirty="0"/>
              <a:t> на базата на оценки на твърденията от Еталона или на оценките от въпросниците за граждани или съветници</a:t>
            </a:r>
            <a:r>
              <a:rPr lang="ru-RU" b="1" i="1" dirty="0" smtClean="0"/>
              <a:t>.</a:t>
            </a:r>
          </a:p>
          <a:p>
            <a:pPr>
              <a:spcBef>
                <a:spcPts val="600"/>
              </a:spcBef>
            </a:pPr>
            <a:r>
              <a:rPr lang="ru-RU" i="1" dirty="0" smtClean="0"/>
              <a:t>Общината попълва само ред 18  - името на общината.</a:t>
            </a:r>
            <a:r>
              <a:rPr lang="ru-RU" b="1" i="1" dirty="0"/>
              <a:t>	</a:t>
            </a:r>
          </a:p>
        </p:txBody>
      </p:sp>
      <p:sp>
        <p:nvSpPr>
          <p:cNvPr id="6" name="Slide Number Placeholder 5"/>
          <p:cNvSpPr>
            <a:spLocks noGrp="1"/>
          </p:cNvSpPr>
          <p:nvPr>
            <p:ph type="sldNum" sz="quarter" idx="12"/>
          </p:nvPr>
        </p:nvSpPr>
        <p:spPr>
          <a:xfrm>
            <a:off x="10485783" y="6492875"/>
            <a:ext cx="1706217" cy="365125"/>
          </a:xfrm>
        </p:spPr>
        <p:txBody>
          <a:bodyPr/>
          <a:lstStyle/>
          <a:p>
            <a:fld id="{C377F87D-76DC-4CAB-A702-DE12369E759A}" type="slidenum">
              <a:rPr lang="bg-BG" smtClean="0"/>
              <a:t>24</a:t>
            </a:fld>
            <a:endParaRPr lang="bg-BG" dirty="0"/>
          </a:p>
        </p:txBody>
      </p:sp>
    </p:spTree>
    <p:extLst>
      <p:ext uri="{BB962C8B-B14F-4D97-AF65-F5344CB8AC3E}">
        <p14:creationId xmlns:p14="http://schemas.microsoft.com/office/powerpoint/2010/main" val="4491618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3115" y="904672"/>
            <a:ext cx="11157625" cy="3194983"/>
          </a:xfrm>
        </p:spPr>
        <p:txBody>
          <a:bodyPr/>
          <a:lstStyle/>
          <a:p>
            <a:r>
              <a:rPr lang="ru-RU" sz="6000" b="1" dirty="0" smtClean="0">
                <a:solidFill>
                  <a:srgbClr val="0070C0"/>
                </a:solidFill>
              </a:rPr>
              <a:t>Попълване </a:t>
            </a:r>
            <a:br>
              <a:rPr lang="ru-RU" sz="6000" b="1" dirty="0" smtClean="0">
                <a:solidFill>
                  <a:srgbClr val="0070C0"/>
                </a:solidFill>
              </a:rPr>
            </a:br>
            <a:r>
              <a:rPr lang="ru-RU" sz="6000" b="1" dirty="0" smtClean="0">
                <a:solidFill>
                  <a:srgbClr val="0070C0"/>
                </a:solidFill>
              </a:rPr>
              <a:t>на </a:t>
            </a:r>
            <a:br>
              <a:rPr lang="ru-RU" sz="6000" b="1" dirty="0" smtClean="0">
                <a:solidFill>
                  <a:srgbClr val="0070C0"/>
                </a:solidFill>
              </a:rPr>
            </a:br>
            <a:r>
              <a:rPr lang="ru-RU" sz="6000" b="1" dirty="0" smtClean="0">
                <a:solidFill>
                  <a:srgbClr val="0070C0"/>
                </a:solidFill>
              </a:rPr>
              <a:t>Образец </a:t>
            </a:r>
            <a:r>
              <a:rPr lang="ru-RU" sz="6000" b="1" dirty="0">
                <a:solidFill>
                  <a:srgbClr val="0070C0"/>
                </a:solidFill>
              </a:rPr>
              <a:t>№ </a:t>
            </a:r>
            <a:r>
              <a:rPr lang="ru-RU" sz="6000" b="1" dirty="0" smtClean="0">
                <a:solidFill>
                  <a:srgbClr val="0070C0"/>
                </a:solidFill>
              </a:rPr>
              <a:t>2.</a:t>
            </a:r>
            <a:br>
              <a:rPr lang="ru-RU" sz="6000" b="1" dirty="0" smtClean="0">
                <a:solidFill>
                  <a:srgbClr val="0070C0"/>
                </a:solidFill>
              </a:rPr>
            </a:br>
            <a:r>
              <a:rPr lang="ru-RU" sz="6000" b="1" dirty="0" smtClean="0">
                <a:solidFill>
                  <a:srgbClr val="0070C0"/>
                </a:solidFill>
              </a:rPr>
              <a:t>Общ </a:t>
            </a:r>
            <a:r>
              <a:rPr lang="ru-RU" sz="6000" b="1" dirty="0">
                <a:solidFill>
                  <a:srgbClr val="0070C0"/>
                </a:solidFill>
              </a:rPr>
              <a:t>списък с </a:t>
            </a:r>
            <a:r>
              <a:rPr lang="ru-RU" sz="6000" b="1" dirty="0" smtClean="0">
                <a:solidFill>
                  <a:srgbClr val="0070C0"/>
                </a:solidFill>
              </a:rPr>
              <a:t>материали</a:t>
            </a:r>
            <a:endParaRPr lang="bg-BG" sz="6000" b="1" dirty="0">
              <a:solidFill>
                <a:srgbClr val="0070C0"/>
              </a:solidFill>
            </a:endParaRPr>
          </a:p>
        </p:txBody>
      </p:sp>
      <p:sp>
        <p:nvSpPr>
          <p:cNvPr id="5" name="Slide Number Placeholder 4"/>
          <p:cNvSpPr>
            <a:spLocks noGrp="1"/>
          </p:cNvSpPr>
          <p:nvPr>
            <p:ph type="sldNum" sz="quarter" idx="12"/>
          </p:nvPr>
        </p:nvSpPr>
        <p:spPr>
          <a:xfrm>
            <a:off x="10485783" y="6492875"/>
            <a:ext cx="1706217" cy="365125"/>
          </a:xfrm>
        </p:spPr>
        <p:txBody>
          <a:bodyPr/>
          <a:lstStyle/>
          <a:p>
            <a:fld id="{C377F87D-76DC-4CAB-A702-DE12369E759A}" type="slidenum">
              <a:rPr lang="bg-BG" smtClean="0"/>
              <a:t>25</a:t>
            </a:fld>
            <a:endParaRPr lang="bg-BG" dirty="0"/>
          </a:p>
        </p:txBody>
      </p:sp>
    </p:spTree>
    <p:extLst>
      <p:ext uri="{BB962C8B-B14F-4D97-AF65-F5344CB8AC3E}">
        <p14:creationId xmlns:p14="http://schemas.microsoft.com/office/powerpoint/2010/main" val="237643525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8976" y="520995"/>
            <a:ext cx="7708605" cy="5762847"/>
          </a:xfrm>
          <a:ln>
            <a:solidFill>
              <a:schemeClr val="tx1">
                <a:lumMod val="50000"/>
                <a:lumOff val="50000"/>
              </a:schemeClr>
            </a:solidFill>
          </a:ln>
        </p:spPr>
      </p:pic>
      <p:sp>
        <p:nvSpPr>
          <p:cNvPr id="7" name="Content Placeholder 6"/>
          <p:cNvSpPr>
            <a:spLocks noGrp="1"/>
          </p:cNvSpPr>
          <p:nvPr>
            <p:ph sz="half" idx="2"/>
          </p:nvPr>
        </p:nvSpPr>
        <p:spPr>
          <a:xfrm>
            <a:off x="8197702" y="446567"/>
            <a:ext cx="3700130" cy="6145619"/>
          </a:xfrm>
        </p:spPr>
        <p:txBody>
          <a:bodyPr>
            <a:normAutofit fontScale="92500" lnSpcReduction="10000"/>
          </a:bodyPr>
          <a:lstStyle/>
          <a:p>
            <a:r>
              <a:rPr lang="ru-RU" sz="1800" i="1" dirty="0"/>
              <a:t>Общината попълва Общ списък с материали (по Образец № 2), като този документ е във формат RAR archive и включва следните файлове във формат Microsoft Word: </a:t>
            </a:r>
            <a:r>
              <a:rPr lang="ru-RU" sz="1800" b="1" i="1" dirty="0"/>
              <a:t>Указания за попълване </a:t>
            </a:r>
            <a:r>
              <a:rPr lang="ru-RU" sz="1800" i="1" dirty="0"/>
              <a:t>и </a:t>
            </a:r>
            <a:r>
              <a:rPr lang="ru-RU" sz="1800" b="1" i="1" dirty="0"/>
              <a:t>12 отделни списъка</a:t>
            </a:r>
            <a:r>
              <a:rPr lang="ru-RU" sz="1800" i="1" dirty="0"/>
              <a:t> с материали за всеки от принципите.</a:t>
            </a:r>
          </a:p>
          <a:p>
            <a:r>
              <a:rPr lang="ru-RU" sz="1800" i="1" dirty="0"/>
              <a:t>Указанията за попълване са изготвени от Секретариата на Националната платформа и дават подробни практически инструкции за попълване на колоните на образеца, както и предлагат възможности за осигуряване на достъп до доказателствените материали.</a:t>
            </a:r>
          </a:p>
          <a:p>
            <a:r>
              <a:rPr lang="ru-RU" sz="1800" i="1" dirty="0"/>
              <a:t>Общината следва да се запознае подробно с Указанията за попълване на Общ списък с материали, след което се преминава към попълване на всеки от 12-те списъка с материали в съответния файл, </a:t>
            </a:r>
            <a:r>
              <a:rPr lang="ru-RU" sz="1800" i="1" u="sng" dirty="0"/>
              <a:t>като се запазва формата RAR archive</a:t>
            </a:r>
            <a:r>
              <a:rPr lang="ru-RU" sz="1800" i="1" dirty="0"/>
              <a:t>.</a:t>
            </a:r>
          </a:p>
          <a:p>
            <a:endParaRPr lang="bg-BG" sz="1800" i="1" dirty="0"/>
          </a:p>
        </p:txBody>
      </p:sp>
      <p:sp>
        <p:nvSpPr>
          <p:cNvPr id="6" name="Slide Number Placeholder 5"/>
          <p:cNvSpPr>
            <a:spLocks noGrp="1"/>
          </p:cNvSpPr>
          <p:nvPr>
            <p:ph type="sldNum" sz="quarter" idx="12"/>
          </p:nvPr>
        </p:nvSpPr>
        <p:spPr>
          <a:xfrm>
            <a:off x="10485783" y="6492875"/>
            <a:ext cx="1706217" cy="365125"/>
          </a:xfrm>
        </p:spPr>
        <p:txBody>
          <a:bodyPr/>
          <a:lstStyle/>
          <a:p>
            <a:fld id="{C377F87D-76DC-4CAB-A702-DE12369E759A}" type="slidenum">
              <a:rPr lang="bg-BG" smtClean="0"/>
              <a:t>26</a:t>
            </a:fld>
            <a:endParaRPr lang="bg-BG" dirty="0"/>
          </a:p>
        </p:txBody>
      </p:sp>
    </p:spTree>
    <p:extLst>
      <p:ext uri="{BB962C8B-B14F-4D97-AF65-F5344CB8AC3E}">
        <p14:creationId xmlns:p14="http://schemas.microsoft.com/office/powerpoint/2010/main" val="403366234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092" y="339635"/>
            <a:ext cx="11364686" cy="566057"/>
          </a:xfrm>
        </p:spPr>
        <p:txBody>
          <a:bodyPr>
            <a:noAutofit/>
          </a:bodyPr>
          <a:lstStyle/>
          <a:p>
            <a:pPr algn="ctr">
              <a:lnSpc>
                <a:spcPct val="100000"/>
              </a:lnSpc>
            </a:pPr>
            <a:r>
              <a:rPr lang="bg-BG" sz="2400" b="1" dirty="0" smtClean="0">
                <a:solidFill>
                  <a:srgbClr val="0070C0"/>
                </a:solidFill>
              </a:rPr>
              <a:t>Файл с Указания за попълване на </a:t>
            </a:r>
            <a:r>
              <a:rPr lang="ru-RU" sz="2400" b="1" dirty="0" smtClean="0">
                <a:solidFill>
                  <a:srgbClr val="0070C0"/>
                </a:solidFill>
              </a:rPr>
              <a:t>Общ </a:t>
            </a:r>
            <a:r>
              <a:rPr lang="ru-RU" sz="2400" b="1" dirty="0">
                <a:solidFill>
                  <a:srgbClr val="0070C0"/>
                </a:solidFill>
              </a:rPr>
              <a:t>списък с материали, </a:t>
            </a:r>
            <a:r>
              <a:rPr lang="ru-RU" sz="2400" b="1" dirty="0" smtClean="0">
                <a:solidFill>
                  <a:srgbClr val="0070C0"/>
                </a:solidFill>
              </a:rPr>
              <a:t>доказващи прилагането </a:t>
            </a:r>
            <a:r>
              <a:rPr lang="ru-RU" sz="2400" b="1" dirty="0">
                <a:solidFill>
                  <a:srgbClr val="0070C0"/>
                </a:solidFill>
              </a:rPr>
              <a:t>на 12-те принципа на добро демократично </a:t>
            </a:r>
            <a:r>
              <a:rPr lang="ru-RU" sz="2400" b="1" dirty="0" smtClean="0">
                <a:solidFill>
                  <a:srgbClr val="0070C0"/>
                </a:solidFill>
              </a:rPr>
              <a:t>управление</a:t>
            </a:r>
            <a:r>
              <a:rPr lang="bg-BG" sz="2400" dirty="0" smtClean="0"/>
              <a:t> </a:t>
            </a:r>
            <a:endParaRPr lang="bg-BG" sz="2400" dirty="0"/>
          </a:p>
        </p:txBody>
      </p:sp>
      <p:sp>
        <p:nvSpPr>
          <p:cNvPr id="3" name="Content Placeholder 2"/>
          <p:cNvSpPr>
            <a:spLocks noGrp="1"/>
          </p:cNvSpPr>
          <p:nvPr>
            <p:ph idx="1"/>
          </p:nvPr>
        </p:nvSpPr>
        <p:spPr>
          <a:xfrm>
            <a:off x="269966" y="1045029"/>
            <a:ext cx="11617234" cy="5543924"/>
          </a:xfrm>
        </p:spPr>
        <p:txBody>
          <a:bodyPr>
            <a:noAutofit/>
          </a:bodyPr>
          <a:lstStyle/>
          <a:p>
            <a:pPr algn="just">
              <a:buFont typeface="Wingdings" panose="05000000000000000000" pitchFamily="2" charset="2"/>
              <a:buChar char="ü"/>
              <a:tabLst>
                <a:tab pos="182563" algn="l"/>
                <a:tab pos="269875" algn="l"/>
              </a:tabLst>
            </a:pPr>
            <a:r>
              <a:rPr lang="ru-RU" sz="1600" dirty="0" smtClean="0"/>
              <a:t>Съгласно </a:t>
            </a:r>
            <a:r>
              <a:rPr lang="ru-RU" sz="1600" dirty="0"/>
              <a:t>Еталона (бенчмарк) информацията, използвана като доказателство за извършване на самооценката, трябва да бъде лесно достъпна за общините от различни </a:t>
            </a:r>
            <a:r>
              <a:rPr lang="ru-RU" sz="1600" dirty="0" smtClean="0"/>
              <a:t>източници; </a:t>
            </a:r>
          </a:p>
          <a:p>
            <a:pPr algn="just">
              <a:buFont typeface="Wingdings" panose="05000000000000000000" pitchFamily="2" charset="2"/>
              <a:buChar char="ü"/>
              <a:tabLst>
                <a:tab pos="182563" algn="l"/>
                <a:tab pos="269875" algn="l"/>
              </a:tabLst>
            </a:pPr>
            <a:r>
              <a:rPr lang="ru-RU" sz="1600" dirty="0" smtClean="0"/>
              <a:t>Доказателствените </a:t>
            </a:r>
            <a:r>
              <a:rPr lang="ru-RU" sz="1600" dirty="0"/>
              <a:t>материали трябва да са достъпни задължително чрез хиперлинк към интернет страницата на общината, хипервръзка към съответна интернет страница с база данни или препратка към друга уеб страница, съдържаща надеждна информация. Създадената активна връзка може да води до конкретния документ директно или до </a:t>
            </a:r>
            <a:r>
              <a:rPr lang="ru-RU" sz="1600" dirty="0" smtClean="0"/>
              <a:t>самия </a:t>
            </a:r>
            <a:r>
              <a:rPr lang="ru-RU" sz="1600" dirty="0"/>
              <a:t>документ като се изисква допълнителното му сваляне (download</a:t>
            </a:r>
            <a:r>
              <a:rPr lang="ru-RU" sz="1600" dirty="0" smtClean="0"/>
              <a:t>);</a:t>
            </a:r>
            <a:endParaRPr lang="ru-RU" sz="1600" dirty="0"/>
          </a:p>
          <a:p>
            <a:pPr algn="just">
              <a:buFont typeface="Wingdings" panose="05000000000000000000" pitchFamily="2" charset="2"/>
              <a:buChar char="ü"/>
              <a:tabLst>
                <a:tab pos="182563" algn="l"/>
                <a:tab pos="269875" algn="l"/>
              </a:tabLst>
            </a:pPr>
            <a:r>
              <a:rPr lang="ru-RU" sz="1600" dirty="0" smtClean="0"/>
              <a:t>Общината </a:t>
            </a:r>
            <a:r>
              <a:rPr lang="ru-RU" sz="1600" dirty="0"/>
              <a:t>може да прецени, че част от доказателствените материали съдържат информация, която не следва да бъде публично достъпна (например длъжностни характеристики, протоколи и др.). В този случай за нуждите на кандидатстването за присъждане на Европейския етикет са препоръчва общината да използва специално обособени виртуални пространства за съхранение на информация/ материали/ данни - във вътрешната мрежа на общината или чрез използването на облачни услуги. Достъпът до тях може да бъде защитен с потребителско име и парола за достъп, които се предоставят на Секретариата на Националната платформа при кандидатстването на общината. </a:t>
            </a:r>
            <a:r>
              <a:rPr lang="ru-RU" sz="1600" dirty="0" smtClean="0"/>
              <a:t>Потребителско </a:t>
            </a:r>
            <a:r>
              <a:rPr lang="ru-RU" sz="1600" dirty="0"/>
              <a:t>име и парола за достъп до доказателствените материали може да се впишат в колона Коментар/пояснение. Когато се използва онлайн услуга за съхранение (т.нар. качване в облак) препоръчваме да се работи с Google </a:t>
            </a:r>
            <a:r>
              <a:rPr lang="ru-RU" sz="1600" dirty="0" smtClean="0"/>
              <a:t>Drive;</a:t>
            </a:r>
            <a:endParaRPr lang="ru-RU" sz="1600" dirty="0"/>
          </a:p>
          <a:p>
            <a:pPr algn="just">
              <a:buFont typeface="Wingdings" panose="05000000000000000000" pitchFamily="2" charset="2"/>
              <a:buChar char="ü"/>
              <a:tabLst>
                <a:tab pos="182563" algn="l"/>
                <a:tab pos="269875" algn="l"/>
              </a:tabLst>
            </a:pPr>
            <a:r>
              <a:rPr lang="ru-RU" sz="1600" dirty="0" smtClean="0"/>
              <a:t>Доказателства </a:t>
            </a:r>
            <a:r>
              <a:rPr lang="ru-RU" sz="1600" dirty="0"/>
              <a:t>приложени на хартиен или отделен/ преносим електронен носител (флаш памет, дискове и други) няма да се </a:t>
            </a:r>
            <a:r>
              <a:rPr lang="ru-RU" sz="1600" dirty="0" smtClean="0"/>
              <a:t>приемат;  </a:t>
            </a:r>
            <a:endParaRPr lang="ru-RU" sz="1600" dirty="0"/>
          </a:p>
          <a:p>
            <a:pPr algn="just">
              <a:buFont typeface="Wingdings" panose="05000000000000000000" pitchFamily="2" charset="2"/>
              <a:buChar char="ü"/>
              <a:tabLst>
                <a:tab pos="182563" algn="l"/>
                <a:tab pos="269875" algn="l"/>
              </a:tabLst>
            </a:pPr>
            <a:r>
              <a:rPr lang="ru-RU" sz="1600" dirty="0" smtClean="0"/>
              <a:t>За </a:t>
            </a:r>
            <a:r>
              <a:rPr lang="ru-RU" sz="1600" dirty="0"/>
              <a:t>всеки индикатор задължително се попълват следните </a:t>
            </a:r>
            <a:r>
              <a:rPr lang="ru-RU" sz="1600" dirty="0" smtClean="0"/>
              <a:t>колони:Списък </a:t>
            </a:r>
            <a:r>
              <a:rPr lang="ru-RU" sz="1600" dirty="0"/>
              <a:t>на </a:t>
            </a:r>
            <a:r>
              <a:rPr lang="ru-RU" sz="1600" dirty="0" smtClean="0"/>
              <a:t>материалите и Връзка </a:t>
            </a:r>
            <a:r>
              <a:rPr lang="ru-RU" sz="1600" dirty="0"/>
              <a:t>за достъп до </a:t>
            </a:r>
            <a:r>
              <a:rPr lang="ru-RU" sz="1600" dirty="0" smtClean="0"/>
              <a:t>материалите;</a:t>
            </a:r>
          </a:p>
          <a:p>
            <a:pPr algn="just">
              <a:buFont typeface="Wingdings" panose="05000000000000000000" pitchFamily="2" charset="2"/>
              <a:buChar char="ü"/>
              <a:tabLst>
                <a:tab pos="182563" algn="l"/>
                <a:tab pos="269875" algn="l"/>
              </a:tabLst>
            </a:pPr>
            <a:r>
              <a:rPr lang="ru-RU" sz="1600" dirty="0" smtClean="0"/>
              <a:t>Примерен </a:t>
            </a:r>
            <a:r>
              <a:rPr lang="ru-RU" sz="1600" dirty="0"/>
              <a:t>списък от документи, доказващи прилагането на 12-те принципа, който може да се използва при попълване на Образец 2. Общ списък на </a:t>
            </a:r>
            <a:r>
              <a:rPr lang="ru-RU" sz="1600" dirty="0" smtClean="0"/>
              <a:t>материалите - </a:t>
            </a:r>
            <a:r>
              <a:rPr lang="ru-RU" sz="1600" b="1" dirty="0" smtClean="0"/>
              <a:t>изброените документи </a:t>
            </a:r>
            <a:r>
              <a:rPr lang="ru-RU" sz="1600" b="1" dirty="0"/>
              <a:t>са </a:t>
            </a:r>
            <a:r>
              <a:rPr lang="ru-RU" sz="1600" b="1" u="sng" dirty="0"/>
              <a:t>примерни</a:t>
            </a:r>
            <a:r>
              <a:rPr lang="ru-RU" sz="1600" b="1" dirty="0"/>
              <a:t> и не е задължително общините да предоставят всеки един от документите, за да докажат изпълнението на принципите</a:t>
            </a:r>
            <a:r>
              <a:rPr lang="ru-RU" sz="1600" dirty="0" smtClean="0"/>
              <a:t>.</a:t>
            </a:r>
            <a:endParaRPr lang="bg-BG" sz="1600" dirty="0"/>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27</a:t>
            </a:fld>
            <a:endParaRPr lang="bg-BG"/>
          </a:p>
        </p:txBody>
      </p:sp>
    </p:spTree>
    <p:extLst>
      <p:ext uri="{BB962C8B-B14F-4D97-AF65-F5344CB8AC3E}">
        <p14:creationId xmlns:p14="http://schemas.microsoft.com/office/powerpoint/2010/main" val="9129248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509" y="348342"/>
            <a:ext cx="11573691" cy="391886"/>
          </a:xfrm>
        </p:spPr>
        <p:txBody>
          <a:bodyPr>
            <a:noAutofit/>
          </a:bodyPr>
          <a:lstStyle/>
          <a:p>
            <a:pPr algn="ctr"/>
            <a:r>
              <a:rPr lang="ru-RU" sz="2000" b="1" dirty="0" smtClean="0">
                <a:solidFill>
                  <a:srgbClr val="0070C0"/>
                </a:solidFill>
              </a:rPr>
              <a:t>Пример за попълнен файл за </a:t>
            </a:r>
            <a:r>
              <a:rPr lang="ru-RU" sz="2000" b="1" dirty="0">
                <a:solidFill>
                  <a:srgbClr val="0070C0"/>
                </a:solidFill>
              </a:rPr>
              <a:t>Образец № 2. Общ списък с </a:t>
            </a:r>
            <a:r>
              <a:rPr lang="ru-RU" sz="2000" b="1" dirty="0" smtClean="0">
                <a:solidFill>
                  <a:srgbClr val="0070C0"/>
                </a:solidFill>
              </a:rPr>
              <a:t>материали, Принцип 1, индикатор 1</a:t>
            </a:r>
            <a:br>
              <a:rPr lang="ru-RU" sz="2000" b="1" dirty="0" smtClean="0">
                <a:solidFill>
                  <a:srgbClr val="0070C0"/>
                </a:solidFill>
              </a:rPr>
            </a:br>
            <a:r>
              <a:rPr lang="ru-RU" sz="2000" b="1" dirty="0" smtClean="0">
                <a:solidFill>
                  <a:srgbClr val="0070C0"/>
                </a:solidFill>
              </a:rPr>
              <a:t> </a:t>
            </a:r>
            <a:r>
              <a:rPr lang="en-US" sz="1600" b="1" i="1" dirty="0" smtClean="0">
                <a:solidFill>
                  <a:srgbClr val="0070C0"/>
                </a:solidFill>
              </a:rPr>
              <a:t>(</a:t>
            </a:r>
            <a:r>
              <a:rPr lang="bg-BG" sz="1600" b="1" i="1" dirty="0" smtClean="0">
                <a:solidFill>
                  <a:srgbClr val="0070C0"/>
                </a:solidFill>
              </a:rPr>
              <a:t>на базата на общини участвали в предишната процедура</a:t>
            </a:r>
            <a:r>
              <a:rPr lang="en-US" sz="1600" b="1" i="1" dirty="0" smtClean="0">
                <a:solidFill>
                  <a:srgbClr val="0070C0"/>
                </a:solidFill>
              </a:rPr>
              <a:t>)</a:t>
            </a:r>
            <a:endParaRPr lang="bg-BG" sz="1600" b="1" i="1" dirty="0">
              <a:solidFill>
                <a:srgbClr val="0070C0"/>
              </a:solidFill>
            </a:endParaRPr>
          </a:p>
        </p:txBody>
      </p:sp>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13509" y="949234"/>
            <a:ext cx="11504023" cy="5639719"/>
          </a:xfrm>
        </p:spPr>
      </p:pic>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28</a:t>
            </a:fld>
            <a:endParaRPr lang="bg-BG" dirty="0"/>
          </a:p>
        </p:txBody>
      </p:sp>
    </p:spTree>
    <p:extLst>
      <p:ext uri="{BB962C8B-B14F-4D97-AF65-F5344CB8AC3E}">
        <p14:creationId xmlns:p14="http://schemas.microsoft.com/office/powerpoint/2010/main" val="37348995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07" y="331561"/>
            <a:ext cx="10894422" cy="583474"/>
          </a:xfrm>
        </p:spPr>
        <p:txBody>
          <a:bodyPr>
            <a:noAutofit/>
          </a:bodyPr>
          <a:lstStyle/>
          <a:p>
            <a:pPr algn="ctr"/>
            <a:r>
              <a:rPr lang="ru-RU" sz="2400" b="1" dirty="0" smtClean="0">
                <a:solidFill>
                  <a:schemeClr val="accent2">
                    <a:lumMod val="75000"/>
                  </a:schemeClr>
                </a:solidFill>
              </a:rPr>
              <a:t>ИЗПРАЩАНЕ НА ДОКУМЕНТИТЕ ЗА КАНДИДАТСТВАНЕ </a:t>
            </a:r>
            <a:br>
              <a:rPr lang="ru-RU" sz="2400" b="1" dirty="0" smtClean="0">
                <a:solidFill>
                  <a:schemeClr val="accent2">
                    <a:lumMod val="75000"/>
                  </a:schemeClr>
                </a:solidFill>
              </a:rPr>
            </a:br>
            <a:r>
              <a:rPr lang="ru-RU" sz="1600" b="1" dirty="0" smtClean="0">
                <a:solidFill>
                  <a:schemeClr val="accent2">
                    <a:lumMod val="75000"/>
                  </a:schemeClr>
                </a:solidFill>
              </a:rPr>
              <a:t>В СРОК ДО </a:t>
            </a:r>
            <a:r>
              <a:rPr lang="ru-RU" sz="2000" b="1" dirty="0" smtClean="0">
                <a:solidFill>
                  <a:schemeClr val="accent2">
                    <a:lumMod val="75000"/>
                  </a:schemeClr>
                </a:solidFill>
              </a:rPr>
              <a:t>10 юни 2022 г. включително</a:t>
            </a:r>
            <a:endParaRPr lang="bg-BG" sz="2000" b="1" dirty="0">
              <a:solidFill>
                <a:schemeClr val="accent2">
                  <a:lumMod val="75000"/>
                </a:schemeClr>
              </a:solidFill>
            </a:endParaRPr>
          </a:p>
        </p:txBody>
      </p:sp>
      <p:sp>
        <p:nvSpPr>
          <p:cNvPr id="3" name="Content Placeholder 2"/>
          <p:cNvSpPr>
            <a:spLocks noGrp="1"/>
          </p:cNvSpPr>
          <p:nvPr>
            <p:ph idx="1"/>
          </p:nvPr>
        </p:nvSpPr>
        <p:spPr>
          <a:xfrm>
            <a:off x="418012" y="1006157"/>
            <a:ext cx="11390811" cy="5395595"/>
          </a:xfrm>
        </p:spPr>
        <p:txBody>
          <a:bodyPr>
            <a:normAutofit/>
          </a:bodyPr>
          <a:lstStyle/>
          <a:p>
            <a:pPr marL="45720" indent="0" algn="just">
              <a:buNone/>
            </a:pPr>
            <a:r>
              <a:rPr lang="ru-RU" dirty="0" smtClean="0"/>
              <a:t>     Общината </a:t>
            </a:r>
            <a:r>
              <a:rPr lang="ru-RU" dirty="0"/>
              <a:t>изпраща попълнено своето </a:t>
            </a:r>
            <a:r>
              <a:rPr lang="ru-RU" b="1" dirty="0"/>
              <a:t>заявление за кандидатстване (Образец № 1</a:t>
            </a:r>
            <a:r>
              <a:rPr lang="ru-RU" b="1" dirty="0" smtClean="0"/>
              <a:t>)</a:t>
            </a:r>
            <a:r>
              <a:rPr lang="ru-RU" dirty="0" smtClean="0"/>
              <a:t>, </a:t>
            </a:r>
            <a:r>
              <a:rPr lang="ru-RU" dirty="0"/>
              <a:t>подписано от кмета на общината, чрез полагането на квалифициран електронен </a:t>
            </a:r>
            <a:r>
              <a:rPr lang="ru-RU" dirty="0" smtClean="0"/>
              <a:t>подпис, </a:t>
            </a:r>
            <a:r>
              <a:rPr lang="ru-RU" dirty="0"/>
              <a:t>към което се прилагат: </a:t>
            </a:r>
          </a:p>
          <a:p>
            <a:pPr marL="45720" indent="0" algn="just">
              <a:buNone/>
              <a:tabLst>
                <a:tab pos="269875" algn="l"/>
                <a:tab pos="539750" algn="l"/>
              </a:tabLst>
            </a:pPr>
            <a:r>
              <a:rPr lang="ru-RU" dirty="0" smtClean="0"/>
              <a:t>	-</a:t>
            </a:r>
            <a:r>
              <a:rPr lang="ru-RU" dirty="0"/>
              <a:t>	</a:t>
            </a:r>
            <a:r>
              <a:rPr lang="ru-RU" b="1" dirty="0"/>
              <a:t>Приложение № 1. Попълнен Еталон (бенчмарк) </a:t>
            </a:r>
            <a:r>
              <a:rPr lang="ru-RU" dirty="0"/>
              <a:t>за самооценка на общината по 12-те принципа за добро демократично управление (във формат Microsoft Excel);</a:t>
            </a:r>
          </a:p>
          <a:p>
            <a:pPr marL="45720" indent="0" algn="just">
              <a:buNone/>
              <a:tabLst>
                <a:tab pos="269875" algn="l"/>
                <a:tab pos="539750" algn="l"/>
              </a:tabLst>
            </a:pPr>
            <a:r>
              <a:rPr lang="ru-RU" dirty="0" smtClean="0"/>
              <a:t>	-</a:t>
            </a:r>
            <a:r>
              <a:rPr lang="ru-RU" dirty="0"/>
              <a:t>	 </a:t>
            </a:r>
            <a:r>
              <a:rPr lang="ru-RU" b="1" dirty="0"/>
              <a:t>Образец № 2. Общ списък с материали</a:t>
            </a:r>
            <a:r>
              <a:rPr lang="ru-RU" dirty="0"/>
              <a:t>, доказващи прилагането на 12-те принципа за добро демократично управление, като общият списък включва поотделно доказателствени материали за всеки от принципите (във формат RAR archive).</a:t>
            </a:r>
          </a:p>
          <a:p>
            <a:pPr algn="just"/>
            <a:r>
              <a:rPr lang="ru-RU" dirty="0" smtClean="0"/>
              <a:t>Документите </a:t>
            </a:r>
            <a:r>
              <a:rPr lang="ru-RU" dirty="0"/>
              <a:t>се изпращат чрез Системата за електронен обмен на съобщения между </a:t>
            </a:r>
            <a:r>
              <a:rPr lang="ru-RU" dirty="0" smtClean="0"/>
              <a:t>администрациите, адресирани до </a:t>
            </a:r>
            <a:r>
              <a:rPr lang="ru-RU" dirty="0"/>
              <a:t>министъра на регионалното развитие и </a:t>
            </a:r>
            <a:r>
              <a:rPr lang="ru-RU" dirty="0" smtClean="0"/>
              <a:t>благоустройството, който е </a:t>
            </a:r>
            <a:r>
              <a:rPr lang="ru-RU" dirty="0"/>
              <a:t>председател на Националната платформа. </a:t>
            </a:r>
            <a:endParaRPr lang="ru-RU" dirty="0" smtClean="0"/>
          </a:p>
          <a:p>
            <a:pPr algn="just"/>
            <a:r>
              <a:rPr lang="ru-RU" dirty="0" smtClean="0"/>
              <a:t>При </a:t>
            </a:r>
            <a:r>
              <a:rPr lang="ru-RU" dirty="0"/>
              <a:t>изпращане на документите за кандидатстване общината следва да се съобрази със съществуващото </a:t>
            </a:r>
            <a:r>
              <a:rPr lang="ru-RU" b="1" dirty="0"/>
              <a:t>ограничение за обема на </a:t>
            </a:r>
            <a:r>
              <a:rPr lang="ru-RU" b="1" dirty="0" smtClean="0"/>
              <a:t>данни</a:t>
            </a:r>
            <a:r>
              <a:rPr lang="ru-RU" dirty="0" smtClean="0"/>
              <a:t>, </a:t>
            </a:r>
            <a:r>
              <a:rPr lang="ru-RU" dirty="0"/>
              <a:t>който може да се обменя </a:t>
            </a:r>
            <a:r>
              <a:rPr lang="ru-RU" dirty="0" smtClean="0"/>
              <a:t>чрез </a:t>
            </a:r>
            <a:r>
              <a:rPr lang="ru-RU" dirty="0"/>
              <a:t>Системата за електронен обмен на съобщения между администрациите</a:t>
            </a:r>
            <a:r>
              <a:rPr lang="ru-RU" dirty="0" smtClean="0"/>
              <a:t>.</a:t>
            </a:r>
            <a:endParaRPr lang="ru-RU" dirty="0"/>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29</a:t>
            </a:fld>
            <a:endParaRPr lang="bg-BG"/>
          </a:p>
        </p:txBody>
      </p:sp>
    </p:spTree>
    <p:extLst>
      <p:ext uri="{BB962C8B-B14F-4D97-AF65-F5344CB8AC3E}">
        <p14:creationId xmlns:p14="http://schemas.microsoft.com/office/powerpoint/2010/main" val="127691287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31" y="374470"/>
            <a:ext cx="11108636" cy="436063"/>
          </a:xfrm>
        </p:spPr>
        <p:txBody>
          <a:bodyPr>
            <a:normAutofit/>
          </a:bodyPr>
          <a:lstStyle/>
          <a:p>
            <a:pPr algn="ctr"/>
            <a:r>
              <a:rPr lang="ru-RU" sz="2000" b="1" dirty="0" smtClean="0">
                <a:solidFill>
                  <a:schemeClr val="accent4">
                    <a:lumMod val="75000"/>
                  </a:schemeClr>
                </a:solidFill>
              </a:rPr>
              <a:t>ДВАНАДЕСЕТТЕ ПРИНЦИПА НА ДОБРО ДЕМОКРАТИЧНО УПРАВЛЕНИЕ НА МЕСТНО НИВО</a:t>
            </a:r>
            <a:endParaRPr lang="bg-BG" sz="2000" b="1" dirty="0">
              <a:solidFill>
                <a:schemeClr val="accent4">
                  <a:lumMod val="75000"/>
                </a:schemeClr>
              </a:solidFill>
            </a:endParaRPr>
          </a:p>
        </p:txBody>
      </p:sp>
      <p:sp>
        <p:nvSpPr>
          <p:cNvPr id="3" name="Content Placeholder 2"/>
          <p:cNvSpPr>
            <a:spLocks noGrp="1"/>
          </p:cNvSpPr>
          <p:nvPr>
            <p:ph idx="1"/>
          </p:nvPr>
        </p:nvSpPr>
        <p:spPr>
          <a:xfrm>
            <a:off x="330926" y="810534"/>
            <a:ext cx="11538857" cy="5764438"/>
          </a:xfrm>
        </p:spPr>
        <p:txBody>
          <a:bodyPr>
            <a:noAutofit/>
          </a:bodyPr>
          <a:lstStyle/>
          <a:p>
            <a:pPr marL="45720" indent="0" algn="just">
              <a:buNone/>
              <a:tabLst>
                <a:tab pos="269875" algn="l"/>
              </a:tabLst>
            </a:pPr>
            <a:r>
              <a:rPr lang="en-US" sz="2000" dirty="0" smtClean="0"/>
              <a:t>	</a:t>
            </a:r>
            <a:r>
              <a:rPr lang="ru-RU" sz="2000" dirty="0" smtClean="0"/>
              <a:t>Дванадесетте принципа за добро управление на местно ниво са в сърцевината на Стратегията и постепенно нараства интереса на общините, регионите и </a:t>
            </a:r>
            <a:r>
              <a:rPr lang="ru-RU" sz="2000" dirty="0" smtClean="0"/>
              <a:t>държав</a:t>
            </a:r>
            <a:r>
              <a:rPr lang="bg-BG" sz="2000" dirty="0" err="1" smtClean="0"/>
              <a:t>ите</a:t>
            </a:r>
            <a:r>
              <a:rPr lang="bg-BG" sz="2000" dirty="0" smtClean="0"/>
              <a:t>-членки на Съвета на Европа</a:t>
            </a:r>
            <a:r>
              <a:rPr lang="bg-BG" sz="2000" dirty="0" smtClean="0"/>
              <a:t>,</a:t>
            </a:r>
            <a:r>
              <a:rPr lang="ru-RU" sz="2000" dirty="0" smtClean="0"/>
              <a:t> </a:t>
            </a:r>
            <a:r>
              <a:rPr lang="ru-RU" sz="2000" dirty="0" smtClean="0"/>
              <a:t>като цяло, към тяхното практическо прилагане при провеждане на политики, реформи и инициативи. Концепцията на 12-те принципа все повече се отчита като инструмент и обща референтна рамка за ефективно и ефикасно управление и изпълнение на политики и мерки в полза на гражданите, различните социални групи и бизнеса.</a:t>
            </a:r>
          </a:p>
          <a:p>
            <a:pPr marL="274320" indent="-228600" algn="just">
              <a:lnSpc>
                <a:spcPct val="100000"/>
              </a:lnSpc>
              <a:spcBef>
                <a:spcPts val="600"/>
              </a:spcBef>
              <a:buFont typeface="+mj-lt"/>
              <a:buAutoNum type="arabicPeriod"/>
            </a:pPr>
            <a:r>
              <a:rPr lang="ru-RU" sz="2000" b="1" dirty="0" smtClean="0"/>
              <a:t>Честно провеждане, представителност и обществено участие по време на избори </a:t>
            </a:r>
            <a:r>
              <a:rPr lang="ru-RU" sz="2000" dirty="0" smtClean="0"/>
              <a:t>- да се осигурят реални възможности за всички граждани да упражняват правото си на глас по въпроси от обществен интерес;</a:t>
            </a:r>
          </a:p>
          <a:p>
            <a:pPr marL="274320" indent="-228600" algn="just">
              <a:lnSpc>
                <a:spcPct val="100000"/>
              </a:lnSpc>
              <a:spcBef>
                <a:spcPts val="600"/>
              </a:spcBef>
              <a:buFont typeface="+mj-lt"/>
              <a:buAutoNum type="arabicPeriod"/>
            </a:pPr>
            <a:r>
              <a:rPr lang="ru-RU" sz="2000" b="1" dirty="0" smtClean="0"/>
              <a:t>Отзивчивост</a:t>
            </a:r>
            <a:r>
              <a:rPr lang="ru-RU" sz="2000" dirty="0" smtClean="0"/>
              <a:t> - да се осигури непрекъснато във времето посрещане на нуждите и законно обоснованите очаквания на гражданите от страна на местните власти;</a:t>
            </a:r>
          </a:p>
          <a:p>
            <a:pPr marL="274320" indent="-228600" algn="just">
              <a:lnSpc>
                <a:spcPct val="100000"/>
              </a:lnSpc>
              <a:spcBef>
                <a:spcPts val="600"/>
              </a:spcBef>
              <a:buFont typeface="+mj-lt"/>
              <a:buAutoNum type="arabicPeriod"/>
            </a:pPr>
            <a:r>
              <a:rPr lang="ru-RU" sz="2000" b="1" dirty="0" smtClean="0"/>
              <a:t>Ефикасност и ефективност </a:t>
            </a:r>
            <a:r>
              <a:rPr lang="ru-RU" sz="2000" dirty="0" smtClean="0"/>
              <a:t>- да се гарантира постигане на целите чрез оптимално използване на наличните ресурси;</a:t>
            </a:r>
          </a:p>
          <a:p>
            <a:pPr marL="274320" indent="-228600" algn="just">
              <a:lnSpc>
                <a:spcPct val="100000"/>
              </a:lnSpc>
              <a:spcBef>
                <a:spcPts val="600"/>
              </a:spcBef>
              <a:buFont typeface="+mj-lt"/>
              <a:buAutoNum type="arabicPeriod"/>
            </a:pPr>
            <a:r>
              <a:rPr lang="ru-RU" sz="2000" b="1" dirty="0" smtClean="0"/>
              <a:t>Откритост и прозрачност </a:t>
            </a:r>
            <a:r>
              <a:rPr lang="ru-RU" sz="2000" dirty="0" smtClean="0"/>
              <a:t>- да се осигурява обществен достъп до информация и да се улеснява разбирането за това, как се решават обществено значимите въпроси;</a:t>
            </a:r>
          </a:p>
          <a:p>
            <a:pPr marL="274320" indent="-228600" algn="just">
              <a:lnSpc>
                <a:spcPct val="100000"/>
              </a:lnSpc>
              <a:spcBef>
                <a:spcPts val="600"/>
              </a:spcBef>
              <a:buFont typeface="+mj-lt"/>
              <a:buAutoNum type="arabicPeriod"/>
            </a:pPr>
            <a:r>
              <a:rPr lang="ru-RU" sz="2000" b="1" dirty="0" smtClean="0"/>
              <a:t>Върховенство на закона </a:t>
            </a:r>
            <a:r>
              <a:rPr lang="ru-RU" sz="2000" dirty="0" smtClean="0"/>
              <a:t>- да се гарантира честност, безпристрастност и предсказуемост;</a:t>
            </a:r>
          </a:p>
          <a:p>
            <a:pPr marL="274320" indent="-228600" algn="just">
              <a:lnSpc>
                <a:spcPct val="100000"/>
              </a:lnSpc>
              <a:spcBef>
                <a:spcPts val="600"/>
              </a:spcBef>
              <a:buFont typeface="+mj-lt"/>
              <a:buAutoNum type="arabicPeriod"/>
            </a:pPr>
            <a:r>
              <a:rPr lang="ru-RU" sz="2000" b="1" dirty="0" smtClean="0"/>
              <a:t>Етично поведение </a:t>
            </a:r>
            <a:r>
              <a:rPr lang="ru-RU" sz="2000" dirty="0" smtClean="0"/>
              <a:t>- да се гарантира, че общественият интерес е поставен над личните интереси;</a:t>
            </a:r>
          </a:p>
          <a:p>
            <a:pPr marL="274320" indent="-228600" algn="just">
              <a:lnSpc>
                <a:spcPct val="100000"/>
              </a:lnSpc>
              <a:spcBef>
                <a:spcPts val="600"/>
              </a:spcBef>
              <a:buFont typeface="+mj-lt"/>
              <a:buAutoNum type="arabicPeriod"/>
            </a:pPr>
            <a:endParaRPr lang="ru-RU" sz="1400" dirty="0"/>
          </a:p>
        </p:txBody>
      </p:sp>
    </p:spTree>
    <p:extLst>
      <p:ext uri="{BB962C8B-B14F-4D97-AF65-F5344CB8AC3E}">
        <p14:creationId xmlns:p14="http://schemas.microsoft.com/office/powerpoint/2010/main" val="5930788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555" y="372914"/>
            <a:ext cx="11234056" cy="987799"/>
          </a:xfrm>
        </p:spPr>
        <p:txBody>
          <a:bodyPr>
            <a:normAutofit fontScale="90000"/>
          </a:bodyPr>
          <a:lstStyle/>
          <a:p>
            <a:pPr algn="ctr"/>
            <a:r>
              <a:rPr lang="ru-RU" sz="2400" b="1" dirty="0" smtClean="0">
                <a:solidFill>
                  <a:schemeClr val="accent3">
                    <a:lumMod val="75000"/>
                  </a:schemeClr>
                </a:solidFill>
              </a:rPr>
              <a:t>АДМИНИСТРАТИВНА ПРОВЕРКА </a:t>
            </a:r>
            <a:br>
              <a:rPr lang="ru-RU" sz="2400" b="1" dirty="0" smtClean="0">
                <a:solidFill>
                  <a:schemeClr val="accent3">
                    <a:lumMod val="75000"/>
                  </a:schemeClr>
                </a:solidFill>
              </a:rPr>
            </a:br>
            <a:r>
              <a:rPr lang="ru-RU" sz="2400" b="1" dirty="0" smtClean="0">
                <a:solidFill>
                  <a:schemeClr val="accent3">
                    <a:lumMod val="75000"/>
                  </a:schemeClr>
                </a:solidFill>
              </a:rPr>
              <a:t>ЗА НАЛИЧИЕТО, РЕДОВНОСТТА И ЗАКОНОСЪОБРАЗНОСТТА </a:t>
            </a:r>
            <a:br>
              <a:rPr lang="ru-RU" sz="2400" b="1" dirty="0" smtClean="0">
                <a:solidFill>
                  <a:schemeClr val="accent3">
                    <a:lumMod val="75000"/>
                  </a:schemeClr>
                </a:solidFill>
              </a:rPr>
            </a:br>
            <a:r>
              <a:rPr lang="ru-RU" sz="2400" b="1" dirty="0" smtClean="0">
                <a:solidFill>
                  <a:schemeClr val="accent3">
                    <a:lumMod val="75000"/>
                  </a:schemeClr>
                </a:solidFill>
              </a:rPr>
              <a:t>НА ДОКУМЕНТИТЕ ЗА КАНДИДАТСТВАНЕ </a:t>
            </a:r>
            <a:endParaRPr lang="bg-BG" sz="2400" b="1" dirty="0">
              <a:solidFill>
                <a:schemeClr val="accent3">
                  <a:lumMod val="75000"/>
                </a:schemeClr>
              </a:solidFill>
            </a:endParaRPr>
          </a:p>
        </p:txBody>
      </p:sp>
      <p:sp>
        <p:nvSpPr>
          <p:cNvPr id="3" name="Content Placeholder 2"/>
          <p:cNvSpPr>
            <a:spLocks noGrp="1"/>
          </p:cNvSpPr>
          <p:nvPr>
            <p:ph idx="1"/>
          </p:nvPr>
        </p:nvSpPr>
        <p:spPr>
          <a:xfrm>
            <a:off x="461555" y="1632857"/>
            <a:ext cx="11234056" cy="4680857"/>
          </a:xfrm>
        </p:spPr>
        <p:txBody>
          <a:bodyPr>
            <a:normAutofit/>
          </a:bodyPr>
          <a:lstStyle/>
          <a:p>
            <a:pPr algn="just">
              <a:buFont typeface="Wingdings" panose="05000000000000000000" pitchFamily="2" charset="2"/>
              <a:buChar char="q"/>
            </a:pPr>
            <a:r>
              <a:rPr lang="ru-RU" sz="2400" dirty="0" smtClean="0"/>
              <a:t> Извършва се от Секретариата </a:t>
            </a:r>
            <a:r>
              <a:rPr lang="ru-RU" sz="2400" dirty="0"/>
              <a:t>на Националната платформа на партньорите за добро демократично управление на местно – </a:t>
            </a:r>
            <a:r>
              <a:rPr lang="ru-RU" sz="2400" dirty="0" smtClean="0"/>
              <a:t> отдел </a:t>
            </a:r>
            <a:r>
              <a:rPr lang="ru-RU" sz="2400" dirty="0"/>
              <a:t>„Административно-териториално устройство“ ,Дирекция „Устройство на територията и административно-териториално устройство“, </a:t>
            </a:r>
            <a:r>
              <a:rPr lang="ru-RU" sz="2400" dirty="0" smtClean="0"/>
              <a:t>МРРБ; </a:t>
            </a:r>
          </a:p>
          <a:p>
            <a:pPr algn="just">
              <a:buFont typeface="Wingdings" panose="05000000000000000000" pitchFamily="2" charset="2"/>
              <a:buChar char="q"/>
            </a:pPr>
            <a:r>
              <a:rPr lang="ru-RU" sz="2400" dirty="0" smtClean="0"/>
              <a:t> При </a:t>
            </a:r>
            <a:r>
              <a:rPr lang="ru-RU" sz="2400" dirty="0"/>
              <a:t>установяване на липса или на нередности в някой от представените документи или връзката (хиперлинк) към тях, Секретариатът на Националната платформа </a:t>
            </a:r>
            <a:r>
              <a:rPr lang="ru-RU" sz="2400" b="1" dirty="0"/>
              <a:t>уведомява заявителя </a:t>
            </a:r>
            <a:r>
              <a:rPr lang="ru-RU" sz="2400" dirty="0"/>
              <a:t>да предостави липсващия документ или да отстрани нередностите в срок </a:t>
            </a:r>
            <a:r>
              <a:rPr lang="ru-RU" sz="2400" b="1" dirty="0"/>
              <a:t>до 5 работни дни </a:t>
            </a:r>
            <a:r>
              <a:rPr lang="ru-RU" sz="2400" dirty="0"/>
              <a:t>от получаване на </a:t>
            </a:r>
            <a:r>
              <a:rPr lang="ru-RU" sz="2400" dirty="0" smtClean="0"/>
              <a:t>уведомлението;</a:t>
            </a:r>
          </a:p>
          <a:p>
            <a:pPr algn="just">
              <a:buFont typeface="Wingdings" panose="05000000000000000000" pitchFamily="2" charset="2"/>
              <a:buChar char="q"/>
            </a:pPr>
            <a:r>
              <a:rPr lang="ru-RU" sz="2400" dirty="0" smtClean="0"/>
              <a:t> В </a:t>
            </a:r>
            <a:r>
              <a:rPr lang="ru-RU" sz="2400" dirty="0"/>
              <a:t>случай, че заявителят </a:t>
            </a:r>
            <a:r>
              <a:rPr lang="ru-RU" sz="2400" b="1" dirty="0"/>
              <a:t>не предостави липсващия документ </a:t>
            </a:r>
            <a:r>
              <a:rPr lang="ru-RU" sz="2400" dirty="0"/>
              <a:t>или </a:t>
            </a:r>
            <a:r>
              <a:rPr lang="ru-RU" sz="2400" b="1" dirty="0"/>
              <a:t>не отстрани нередностите</a:t>
            </a:r>
            <a:r>
              <a:rPr lang="ru-RU" sz="2400" dirty="0"/>
              <a:t> в указания срок, </a:t>
            </a:r>
            <a:r>
              <a:rPr lang="ru-RU" sz="2400" b="1" dirty="0"/>
              <a:t>процедурата по кандидатстване на съответната община се </a:t>
            </a:r>
            <a:r>
              <a:rPr lang="ru-RU" sz="2400" b="1" dirty="0" smtClean="0"/>
              <a:t>прекратява</a:t>
            </a:r>
            <a:r>
              <a:rPr lang="ru-RU" sz="2400" dirty="0" smtClean="0"/>
              <a:t>.</a:t>
            </a:r>
            <a:endParaRPr lang="bg-BG" sz="2400" dirty="0"/>
          </a:p>
        </p:txBody>
      </p:sp>
      <p:sp>
        <p:nvSpPr>
          <p:cNvPr id="4" name="Slide Number Placeholder 3"/>
          <p:cNvSpPr>
            <a:spLocks noGrp="1"/>
          </p:cNvSpPr>
          <p:nvPr>
            <p:ph type="sldNum" sz="quarter" idx="12"/>
          </p:nvPr>
        </p:nvSpPr>
        <p:spPr>
          <a:xfrm>
            <a:off x="10485783" y="6505619"/>
            <a:ext cx="1706217" cy="365125"/>
          </a:xfrm>
        </p:spPr>
        <p:txBody>
          <a:bodyPr/>
          <a:lstStyle/>
          <a:p>
            <a:fld id="{C377F87D-76DC-4CAB-A702-DE12369E759A}" type="slidenum">
              <a:rPr lang="bg-BG" smtClean="0"/>
              <a:t>30</a:t>
            </a:fld>
            <a:endParaRPr lang="bg-BG"/>
          </a:p>
        </p:txBody>
      </p:sp>
    </p:spTree>
    <p:extLst>
      <p:ext uri="{BB962C8B-B14F-4D97-AF65-F5344CB8AC3E}">
        <p14:creationId xmlns:p14="http://schemas.microsoft.com/office/powerpoint/2010/main" val="252935886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280" y="304800"/>
            <a:ext cx="11286309" cy="566057"/>
          </a:xfrm>
        </p:spPr>
        <p:txBody>
          <a:bodyPr>
            <a:noAutofit/>
          </a:bodyPr>
          <a:lstStyle/>
          <a:p>
            <a:pPr algn="ctr"/>
            <a:r>
              <a:rPr lang="bg-BG" sz="2400" b="1" dirty="0" smtClean="0">
                <a:solidFill>
                  <a:srgbClr val="FF0000"/>
                </a:solidFill>
              </a:rPr>
              <a:t>НАЙ-ЧЕСТО ДОПУСКАНИ ГРЕШКИ И ПРОПУСКИ НА ОБЩИНИТЕ ПРИ КАНДИДАТСТВАНЕТО ЗА ЕВРОПЕЙСКИЯ ЕТИКЕТ</a:t>
            </a:r>
            <a:endParaRPr lang="bg-BG" sz="2400" b="1" dirty="0">
              <a:solidFill>
                <a:srgbClr val="FF0000"/>
              </a:solidFill>
            </a:endParaRPr>
          </a:p>
        </p:txBody>
      </p:sp>
      <p:sp>
        <p:nvSpPr>
          <p:cNvPr id="3" name="Content Placeholder 2"/>
          <p:cNvSpPr>
            <a:spLocks noGrp="1"/>
          </p:cNvSpPr>
          <p:nvPr>
            <p:ph idx="1"/>
          </p:nvPr>
        </p:nvSpPr>
        <p:spPr>
          <a:xfrm>
            <a:off x="293915" y="936171"/>
            <a:ext cx="11506200" cy="5556704"/>
          </a:xfrm>
        </p:spPr>
        <p:txBody>
          <a:bodyPr>
            <a:noAutofit/>
          </a:bodyPr>
          <a:lstStyle/>
          <a:p>
            <a:pPr>
              <a:lnSpc>
                <a:spcPct val="100000"/>
              </a:lnSpc>
              <a:spcBef>
                <a:spcPts val="600"/>
              </a:spcBef>
              <a:buFont typeface="Wingdings" panose="05000000000000000000" pitchFamily="2" charset="2"/>
              <a:buChar char="Ø"/>
            </a:pPr>
            <a:r>
              <a:rPr lang="bg-BG" sz="1600" b="1" u="sng" dirty="0" smtClean="0"/>
              <a:t>Организационни:</a:t>
            </a:r>
          </a:p>
          <a:p>
            <a:pPr marL="45720" indent="0">
              <a:lnSpc>
                <a:spcPct val="100000"/>
              </a:lnSpc>
              <a:spcBef>
                <a:spcPts val="600"/>
              </a:spcBef>
              <a:buNone/>
            </a:pPr>
            <a:r>
              <a:rPr lang="bg-BG" sz="1600" dirty="0" smtClean="0"/>
              <a:t>- Липса/Забавяне на вземането на решение на Общинския съвет и публикуването му;</a:t>
            </a:r>
          </a:p>
          <a:p>
            <a:pPr marL="45720" indent="0">
              <a:lnSpc>
                <a:spcPct val="100000"/>
              </a:lnSpc>
              <a:spcBef>
                <a:spcPts val="600"/>
              </a:spcBef>
              <a:buNone/>
            </a:pPr>
            <a:r>
              <a:rPr lang="bg-BG" sz="1600" dirty="0" smtClean="0"/>
              <a:t>- Липса на екип за подготовка на документите, което затруднява </a:t>
            </a:r>
            <a:r>
              <a:rPr lang="ru-RU" sz="1600" dirty="0" smtClean="0"/>
              <a:t>паралелното попълване на необходимите документите.</a:t>
            </a:r>
            <a:endParaRPr lang="bg-BG" sz="1600" dirty="0" smtClean="0"/>
          </a:p>
          <a:p>
            <a:pPr>
              <a:lnSpc>
                <a:spcPct val="100000"/>
              </a:lnSpc>
              <a:spcBef>
                <a:spcPts val="600"/>
              </a:spcBef>
              <a:buFont typeface="Wingdings" panose="05000000000000000000" pitchFamily="2" charset="2"/>
              <a:buChar char="Ø"/>
            </a:pPr>
            <a:r>
              <a:rPr lang="bg-BG" sz="1600" b="1" u="sng" dirty="0" smtClean="0"/>
              <a:t>Технически:</a:t>
            </a:r>
          </a:p>
          <a:p>
            <a:pPr>
              <a:lnSpc>
                <a:spcPct val="100000"/>
              </a:lnSpc>
              <a:spcBef>
                <a:spcPts val="600"/>
              </a:spcBef>
              <a:buFontTx/>
              <a:buChar char="-"/>
            </a:pPr>
            <a:r>
              <a:rPr lang="bg-BG" sz="1600" dirty="0" smtClean="0"/>
              <a:t>Трудности при създаването на активна връзка /качването на материалите в облак;</a:t>
            </a:r>
          </a:p>
          <a:p>
            <a:pPr>
              <a:lnSpc>
                <a:spcPct val="100000"/>
              </a:lnSpc>
              <a:spcBef>
                <a:spcPts val="600"/>
              </a:spcBef>
              <a:buFontTx/>
              <a:buChar char="-"/>
            </a:pPr>
            <a:r>
              <a:rPr lang="ru-RU" sz="1600" dirty="0"/>
              <a:t>Използване </a:t>
            </a:r>
            <a:r>
              <a:rPr lang="ru-RU" sz="1600" dirty="0" smtClean="0"/>
              <a:t>на онлайн </a:t>
            </a:r>
            <a:r>
              <a:rPr lang="ru-RU" sz="1600" dirty="0"/>
              <a:t>услуга за съхранение </a:t>
            </a:r>
            <a:r>
              <a:rPr lang="ru-RU" sz="1600" dirty="0" smtClean="0"/>
              <a:t>WeTransfer - файловете се </a:t>
            </a:r>
            <a:r>
              <a:rPr lang="ru-RU" sz="1600" dirty="0"/>
              <a:t>съхраняват </a:t>
            </a:r>
            <a:r>
              <a:rPr lang="ru-RU" sz="1600" dirty="0" smtClean="0"/>
              <a:t>само 2 седмици;  </a:t>
            </a:r>
          </a:p>
          <a:p>
            <a:pPr>
              <a:lnSpc>
                <a:spcPct val="100000"/>
              </a:lnSpc>
              <a:spcBef>
                <a:spcPts val="600"/>
              </a:spcBef>
              <a:buFontTx/>
              <a:buChar char="-"/>
            </a:pPr>
            <a:r>
              <a:rPr lang="bg-BG" sz="1600" dirty="0"/>
              <a:t>И</a:t>
            </a:r>
            <a:r>
              <a:rPr lang="bg-BG" sz="1600" dirty="0" smtClean="0"/>
              <a:t>зпращане на документите за кандидатстване чрез Системата за електронен обмен на съобщения между администрациите – системата има ограничения за обема на данните; не се прилагат всички изисквани документи;</a:t>
            </a:r>
          </a:p>
          <a:p>
            <a:pPr>
              <a:lnSpc>
                <a:spcPct val="100000"/>
              </a:lnSpc>
              <a:spcBef>
                <a:spcPts val="600"/>
              </a:spcBef>
              <a:buFontTx/>
              <a:buChar char="-"/>
            </a:pPr>
            <a:r>
              <a:rPr lang="bg-BG" sz="1600" dirty="0" smtClean="0"/>
              <a:t>Не са спазени изискваните файлови формати за документите за кандидатстване - </a:t>
            </a:r>
            <a:r>
              <a:rPr lang="ru-RU" sz="1600" dirty="0" smtClean="0"/>
              <a:t>Еталон </a:t>
            </a:r>
            <a:r>
              <a:rPr lang="ru-RU" sz="1600" dirty="0"/>
              <a:t>(бенчмарк) за самооценка </a:t>
            </a:r>
            <a:r>
              <a:rPr lang="ru-RU" sz="1600" dirty="0" smtClean="0"/>
              <a:t>(формат Microsoft Excel) и Общ </a:t>
            </a:r>
            <a:r>
              <a:rPr lang="ru-RU" sz="1600" dirty="0"/>
              <a:t>списък с </a:t>
            </a:r>
            <a:r>
              <a:rPr lang="ru-RU" sz="1600" dirty="0" smtClean="0"/>
              <a:t>материали (формат RAR </a:t>
            </a:r>
            <a:r>
              <a:rPr lang="ru-RU" sz="1600" dirty="0"/>
              <a:t>archive</a:t>
            </a:r>
            <a:r>
              <a:rPr lang="ru-RU" sz="1600" dirty="0" smtClean="0"/>
              <a:t>); </a:t>
            </a:r>
          </a:p>
          <a:p>
            <a:pPr>
              <a:lnSpc>
                <a:spcPct val="100000"/>
              </a:lnSpc>
              <a:spcBef>
                <a:spcPts val="600"/>
              </a:spcBef>
              <a:buFontTx/>
              <a:buChar char="-"/>
            </a:pPr>
            <a:r>
              <a:rPr lang="ru-RU" sz="1600" dirty="0" smtClean="0"/>
              <a:t>Изпращане на материали и документи на преносим електронен носител </a:t>
            </a:r>
            <a:r>
              <a:rPr lang="en-US" sz="1600" dirty="0" smtClean="0"/>
              <a:t>(</a:t>
            </a:r>
            <a:r>
              <a:rPr lang="ru-RU" sz="1600" dirty="0" smtClean="0"/>
              <a:t>диск, флаш памет</a:t>
            </a:r>
            <a:r>
              <a:rPr lang="bg-BG" sz="1600" dirty="0" smtClean="0"/>
              <a:t> и др.</a:t>
            </a:r>
            <a:r>
              <a:rPr lang="en-US" sz="1600" dirty="0" smtClean="0"/>
              <a:t>)</a:t>
            </a:r>
            <a:r>
              <a:rPr lang="ru-RU" sz="1600" dirty="0" smtClean="0"/>
              <a:t> или на хартия, което е недопустимо.</a:t>
            </a:r>
            <a:endParaRPr lang="bg-BG" sz="1600" dirty="0" smtClean="0"/>
          </a:p>
          <a:p>
            <a:pPr>
              <a:lnSpc>
                <a:spcPct val="100000"/>
              </a:lnSpc>
              <a:spcBef>
                <a:spcPts val="600"/>
              </a:spcBef>
              <a:buFont typeface="Wingdings" panose="05000000000000000000" pitchFamily="2" charset="2"/>
              <a:buChar char="Ø"/>
            </a:pPr>
            <a:r>
              <a:rPr lang="bg-BG" sz="1600" b="1" u="sng" dirty="0" smtClean="0"/>
              <a:t>Документални</a:t>
            </a:r>
            <a:r>
              <a:rPr lang="bg-BG" sz="1600" dirty="0" smtClean="0"/>
              <a:t> - при попълването на изискваните документи:</a:t>
            </a:r>
          </a:p>
          <a:p>
            <a:pPr>
              <a:lnSpc>
                <a:spcPct val="100000"/>
              </a:lnSpc>
              <a:spcBef>
                <a:spcPts val="600"/>
              </a:spcBef>
              <a:buFontTx/>
              <a:buChar char="-"/>
            </a:pPr>
            <a:r>
              <a:rPr lang="bg-BG" sz="1600" dirty="0" smtClean="0"/>
              <a:t>В Приложение 1. Еталон </a:t>
            </a:r>
            <a:r>
              <a:rPr lang="en-US" sz="1600" dirty="0" smtClean="0"/>
              <a:t>(</a:t>
            </a:r>
            <a:r>
              <a:rPr lang="bg-BG" sz="1600" dirty="0"/>
              <a:t>Б</a:t>
            </a:r>
            <a:r>
              <a:rPr lang="bg-BG" sz="1600" dirty="0" smtClean="0"/>
              <a:t>енчмарк</a:t>
            </a:r>
            <a:r>
              <a:rPr lang="en-US" sz="1600" dirty="0" smtClean="0"/>
              <a:t>)</a:t>
            </a:r>
            <a:r>
              <a:rPr lang="bg-BG" sz="1600" dirty="0" smtClean="0"/>
              <a:t> – не са попълнени всичките 12 работни листове; не са оценени всички индикатори на съответния принцип; не е оценено твърдението, </a:t>
            </a:r>
            <a:r>
              <a:rPr lang="ru-RU" sz="1600" dirty="0" smtClean="0"/>
              <a:t>съответстващо </a:t>
            </a:r>
            <a:r>
              <a:rPr lang="ru-RU" sz="1600" dirty="0"/>
              <a:t>на въпрос от анкетата за гражданите по съответния </a:t>
            </a:r>
            <a:r>
              <a:rPr lang="ru-RU" sz="1600" dirty="0" smtClean="0"/>
              <a:t>принцип; </a:t>
            </a:r>
            <a:endParaRPr lang="bg-BG" sz="1600" dirty="0" smtClean="0"/>
          </a:p>
          <a:p>
            <a:pPr>
              <a:lnSpc>
                <a:spcPct val="100000"/>
              </a:lnSpc>
              <a:spcBef>
                <a:spcPts val="600"/>
              </a:spcBef>
              <a:buFontTx/>
              <a:buChar char="-"/>
            </a:pPr>
            <a:r>
              <a:rPr lang="bg-BG" sz="1600" dirty="0" smtClean="0"/>
              <a:t>В Образец 2.Общ списък с материали – не са попълнени з</a:t>
            </a:r>
            <a:r>
              <a:rPr lang="ru-RU" sz="1600" dirty="0" smtClean="0"/>
              <a:t>а </a:t>
            </a:r>
            <a:r>
              <a:rPr lang="ru-RU" sz="1600" dirty="0"/>
              <a:t>всеки индикатор </a:t>
            </a:r>
            <a:r>
              <a:rPr lang="ru-RU" sz="1600" dirty="0" smtClean="0"/>
              <a:t>задължителните колони</a:t>
            </a:r>
            <a:r>
              <a:rPr lang="en-US" sz="1600" dirty="0" smtClean="0"/>
              <a:t> </a:t>
            </a:r>
            <a:r>
              <a:rPr lang="bg-BG" sz="1600" dirty="0" smtClean="0"/>
              <a:t>„</a:t>
            </a:r>
            <a:r>
              <a:rPr lang="ru-RU" sz="1600" dirty="0" smtClean="0"/>
              <a:t>Списък </a:t>
            </a:r>
            <a:r>
              <a:rPr lang="ru-RU" sz="1600" dirty="0"/>
              <a:t>на </a:t>
            </a:r>
            <a:r>
              <a:rPr lang="ru-RU" sz="1600" dirty="0" smtClean="0"/>
              <a:t>материалите» </a:t>
            </a:r>
            <a:r>
              <a:rPr lang="en-US" sz="1600" dirty="0" smtClean="0"/>
              <a:t>(</a:t>
            </a:r>
            <a:r>
              <a:rPr lang="ru-RU" sz="1600" dirty="0" smtClean="0"/>
              <a:t>пълното </a:t>
            </a:r>
            <a:r>
              <a:rPr lang="ru-RU" sz="1600" dirty="0"/>
              <a:t>наименование/заглавие на </a:t>
            </a:r>
            <a:r>
              <a:rPr lang="ru-RU" sz="1600" dirty="0" smtClean="0"/>
              <a:t>материала</a:t>
            </a:r>
            <a:r>
              <a:rPr lang="en-US" sz="1600" dirty="0"/>
              <a:t>)</a:t>
            </a:r>
            <a:r>
              <a:rPr lang="ru-RU" sz="1600" dirty="0" smtClean="0"/>
              <a:t> и «Връзка </a:t>
            </a:r>
            <a:r>
              <a:rPr lang="ru-RU" sz="1600" dirty="0"/>
              <a:t>за достъп до </a:t>
            </a:r>
            <a:r>
              <a:rPr lang="ru-RU" sz="1600" dirty="0" smtClean="0"/>
              <a:t>материалите» </a:t>
            </a:r>
            <a:r>
              <a:rPr lang="en-US" sz="1600" dirty="0" smtClean="0"/>
              <a:t>(</a:t>
            </a:r>
            <a:r>
              <a:rPr lang="ru-RU" sz="1600" dirty="0" smtClean="0"/>
              <a:t>конкретен </a:t>
            </a:r>
            <a:r>
              <a:rPr lang="ru-RU" sz="1600" dirty="0"/>
              <a:t>линк/ хипервръзка към съответната интернет </a:t>
            </a:r>
            <a:r>
              <a:rPr lang="ru-RU" sz="1600" dirty="0" smtClean="0"/>
              <a:t>страница</a:t>
            </a:r>
            <a:r>
              <a:rPr lang="en-US" sz="1600" dirty="0" smtClean="0"/>
              <a:t>)</a:t>
            </a:r>
            <a:r>
              <a:rPr lang="bg-BG" sz="1600" dirty="0" smtClean="0"/>
              <a:t>; за някои индикатори липсват доказателствени материали, които да подкрепят самооценката на общината; </a:t>
            </a:r>
            <a:endParaRPr lang="ru-RU" sz="1600" dirty="0"/>
          </a:p>
          <a:p>
            <a:pPr>
              <a:lnSpc>
                <a:spcPct val="100000"/>
              </a:lnSpc>
              <a:spcBef>
                <a:spcPts val="600"/>
              </a:spcBef>
              <a:buFontTx/>
              <a:buChar char="-"/>
            </a:pPr>
            <a:endParaRPr lang="bg-BG" sz="1600" dirty="0"/>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31</a:t>
            </a:fld>
            <a:endParaRPr lang="bg-BG" dirty="0"/>
          </a:p>
        </p:txBody>
      </p:sp>
    </p:spTree>
    <p:extLst>
      <p:ext uri="{BB962C8B-B14F-4D97-AF65-F5344CB8AC3E}">
        <p14:creationId xmlns:p14="http://schemas.microsoft.com/office/powerpoint/2010/main" val="176756343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3487" y="418770"/>
            <a:ext cx="9875520" cy="504340"/>
          </a:xfrm>
        </p:spPr>
        <p:txBody>
          <a:bodyPr>
            <a:normAutofit fontScale="90000"/>
          </a:bodyPr>
          <a:lstStyle/>
          <a:p>
            <a:pPr algn="ctr">
              <a:lnSpc>
                <a:spcPct val="115000"/>
              </a:lnSpc>
              <a:spcBef>
                <a:spcPts val="1200"/>
              </a:spcBef>
              <a:spcAft>
                <a:spcPts val="0"/>
              </a:spcAft>
            </a:pPr>
            <a:r>
              <a:rPr lang="bg-BG" sz="2800" b="1" kern="0" dirty="0" smtClean="0">
                <a:solidFill>
                  <a:srgbClr val="2E74B5"/>
                </a:solidFill>
                <a:ea typeface="Times New Roman" panose="02020603050405020304" pitchFamily="18" charset="0"/>
                <a:cs typeface="Times New Roman" panose="02020603050405020304" pitchFamily="18" charset="0"/>
              </a:rPr>
              <a:t>ЗА ПОВЕЧЕ ИНФОРМАЦИЯ: </a:t>
            </a:r>
            <a:endParaRPr lang="bg-BG" sz="2800" dirty="0"/>
          </a:p>
        </p:txBody>
      </p:sp>
      <p:sp>
        <p:nvSpPr>
          <p:cNvPr id="3" name="Content Placeholder 2"/>
          <p:cNvSpPr>
            <a:spLocks noGrp="1"/>
          </p:cNvSpPr>
          <p:nvPr>
            <p:ph idx="1"/>
          </p:nvPr>
        </p:nvSpPr>
        <p:spPr>
          <a:xfrm>
            <a:off x="687977" y="1062447"/>
            <a:ext cx="11016343" cy="5161382"/>
          </a:xfrm>
        </p:spPr>
        <p:txBody>
          <a:bodyPr>
            <a:normAutofit fontScale="70000" lnSpcReduction="20000"/>
          </a:bodyPr>
          <a:lstStyle/>
          <a:p>
            <a:pPr indent="228600" algn="just">
              <a:lnSpc>
                <a:spcPct val="150000"/>
              </a:lnSpc>
              <a:spcAft>
                <a:spcPts val="1000"/>
              </a:spcAft>
            </a:pPr>
            <a:r>
              <a:rPr lang="bg-BG" sz="2400" dirty="0" smtClean="0">
                <a:ea typeface="Calibri" panose="020F0502020204030204" pitchFamily="34" charset="0"/>
                <a:cs typeface="Times New Roman" panose="02020603050405020304" pitchFamily="18" charset="0"/>
              </a:rPr>
              <a:t>Подробна </a:t>
            </a:r>
            <a:r>
              <a:rPr lang="bg-BG" sz="2400" dirty="0">
                <a:ea typeface="Calibri" panose="020F0502020204030204" pitchFamily="34" charset="0"/>
                <a:cs typeface="Times New Roman" panose="02020603050405020304" pitchFamily="18" charset="0"/>
              </a:rPr>
              <a:t>информация относно процедурата за присъждане на Европейския етикет и документите за кандидатстване са достъпни на следните интернет страници:</a:t>
            </a:r>
            <a:endParaRPr lang="bg-BG" sz="2000" dirty="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bg-BG" sz="2400" dirty="0">
                <a:ea typeface="Calibri" panose="020F0502020204030204" pitchFamily="34" charset="0"/>
                <a:cs typeface="Times New Roman" panose="02020603050405020304" pitchFamily="18" charset="0"/>
              </a:rPr>
              <a:t>МРРБ: </a:t>
            </a:r>
            <a:r>
              <a:rPr lang="bg-BG" sz="2400" u="sng" dirty="0" smtClean="0">
                <a:ea typeface="Calibri" panose="020F0502020204030204" pitchFamily="34" charset="0"/>
                <a:cs typeface="Times New Roman" panose="02020603050405020304" pitchFamily="18" charset="0"/>
                <a:hlinkClick r:id="rId3"/>
              </a:rPr>
              <a:t>www.mrrb.bg</a:t>
            </a:r>
            <a:r>
              <a:rPr lang="bg-BG" sz="2400" dirty="0" smtClean="0">
                <a:ea typeface="Calibri" panose="020F0502020204030204" pitchFamily="34" charset="0"/>
                <a:cs typeface="Times New Roman" panose="02020603050405020304" pitchFamily="18" charset="0"/>
              </a:rPr>
              <a:t>, раздел </a:t>
            </a:r>
            <a:r>
              <a:rPr lang="bg-BG" sz="2400" dirty="0">
                <a:ea typeface="Calibri" panose="020F0502020204030204" pitchFamily="34" charset="0"/>
                <a:cs typeface="Times New Roman" panose="02020603050405020304" pitchFamily="18" charset="0"/>
              </a:rPr>
              <a:t>Административно-териториално устройство/ Добро демократично управление  </a:t>
            </a:r>
            <a:endParaRPr lang="bg-BG" sz="2000" dirty="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Wingdings" panose="05000000000000000000" pitchFamily="2" charset="2"/>
              <a:buChar char=""/>
            </a:pPr>
            <a:r>
              <a:rPr lang="bg-BG" sz="2400" dirty="0">
                <a:ea typeface="Calibri" panose="020F0502020204030204" pitchFamily="34" charset="0"/>
                <a:cs typeface="Times New Roman" panose="02020603050405020304" pitchFamily="18" charset="0"/>
              </a:rPr>
              <a:t>НСОРБ: </a:t>
            </a:r>
            <a:r>
              <a:rPr lang="bg-BG" sz="2400" u="sng" dirty="0">
                <a:ea typeface="Calibri" panose="020F0502020204030204" pitchFamily="34" charset="0"/>
                <a:cs typeface="Times New Roman" panose="02020603050405020304" pitchFamily="18" charset="0"/>
                <a:hlinkClick r:id="rId4"/>
              </a:rPr>
              <a:t>www.namrb.org</a:t>
            </a:r>
            <a:r>
              <a:rPr lang="bg-BG" sz="2400" dirty="0">
                <a:ea typeface="Calibri" panose="020F0502020204030204" pitchFamily="34" charset="0"/>
                <a:cs typeface="Times New Roman" panose="02020603050405020304" pitchFamily="18" charset="0"/>
              </a:rPr>
              <a:t> </a:t>
            </a:r>
            <a:endParaRPr lang="bg-BG" sz="2000" dirty="0">
              <a:ea typeface="Calibri" panose="020F0502020204030204" pitchFamily="34" charset="0"/>
              <a:cs typeface="Times New Roman" panose="02020603050405020304" pitchFamily="18" charset="0"/>
            </a:endParaRPr>
          </a:p>
          <a:p>
            <a:pPr marL="342900" lvl="0" indent="-342900" algn="just">
              <a:lnSpc>
                <a:spcPct val="150000"/>
              </a:lnSpc>
              <a:spcAft>
                <a:spcPts val="1000"/>
              </a:spcAft>
              <a:buFont typeface="Wingdings" panose="05000000000000000000" pitchFamily="2" charset="2"/>
              <a:buChar char=""/>
            </a:pPr>
            <a:r>
              <a:rPr lang="bg-BG" sz="2400" dirty="0">
                <a:ea typeface="Calibri" panose="020F0502020204030204" pitchFamily="34" charset="0"/>
                <a:cs typeface="Times New Roman" panose="02020603050405020304" pitchFamily="18" charset="0"/>
              </a:rPr>
              <a:t>Портал за децентрализация: </a:t>
            </a:r>
            <a:r>
              <a:rPr lang="bg-BG" sz="2400" u="sng" dirty="0">
                <a:ea typeface="Calibri" panose="020F0502020204030204" pitchFamily="34" charset="0"/>
                <a:cs typeface="Times New Roman" panose="02020603050405020304" pitchFamily="18" charset="0"/>
                <a:hlinkClick r:id="rId5"/>
              </a:rPr>
              <a:t>www.self.government.bg</a:t>
            </a:r>
            <a:r>
              <a:rPr lang="bg-BG" sz="2400" dirty="0">
                <a:ea typeface="Calibri" panose="020F0502020204030204" pitchFamily="34" charset="0"/>
                <a:cs typeface="Times New Roman" panose="02020603050405020304" pitchFamily="18" charset="0"/>
              </a:rPr>
              <a:t> </a:t>
            </a:r>
            <a:endParaRPr lang="bg-BG" sz="2000" dirty="0">
              <a:ea typeface="Calibri" panose="020F0502020204030204" pitchFamily="34" charset="0"/>
              <a:cs typeface="Times New Roman" panose="02020603050405020304" pitchFamily="18" charset="0"/>
            </a:endParaRPr>
          </a:p>
          <a:p>
            <a:pPr indent="228600" algn="just">
              <a:lnSpc>
                <a:spcPct val="150000"/>
              </a:lnSpc>
              <a:spcAft>
                <a:spcPts val="0"/>
              </a:spcAft>
            </a:pPr>
            <a:r>
              <a:rPr lang="bg-BG" sz="2400" b="1" dirty="0">
                <a:ea typeface="Calibri" panose="020F0502020204030204" pitchFamily="34" charset="0"/>
                <a:cs typeface="Times New Roman" panose="02020603050405020304" pitchFamily="18" charset="0"/>
              </a:rPr>
              <a:t>Секретариат на Националната платформа: </a:t>
            </a:r>
            <a:endParaRPr lang="bg-BG" sz="2000" b="1" dirty="0">
              <a:ea typeface="Calibri" panose="020F0502020204030204" pitchFamily="34" charset="0"/>
              <a:cs typeface="Times New Roman" panose="02020603050405020304" pitchFamily="18" charset="0"/>
            </a:endParaRPr>
          </a:p>
          <a:p>
            <a:pPr indent="0" algn="just">
              <a:lnSpc>
                <a:spcPct val="150000"/>
              </a:lnSpc>
              <a:spcAft>
                <a:spcPts val="0"/>
              </a:spcAft>
              <a:buNone/>
            </a:pPr>
            <a:r>
              <a:rPr lang="bg-BG" sz="2400" dirty="0">
                <a:ea typeface="Calibri" panose="020F0502020204030204" pitchFamily="34" charset="0"/>
                <a:cs typeface="Times New Roman" panose="02020603050405020304" pitchFamily="18" charset="0"/>
              </a:rPr>
              <a:t>Адрес: МРРБ, гр. София 1202, ул. „Св. св. Кирил и Методий“ 17-19</a:t>
            </a:r>
            <a:endParaRPr lang="bg-BG" sz="2000" dirty="0">
              <a:ea typeface="Calibri" panose="020F0502020204030204" pitchFamily="34" charset="0"/>
              <a:cs typeface="Times New Roman" panose="02020603050405020304" pitchFamily="18" charset="0"/>
            </a:endParaRPr>
          </a:p>
          <a:p>
            <a:pPr indent="0" algn="just">
              <a:lnSpc>
                <a:spcPct val="150000"/>
              </a:lnSpc>
              <a:spcAft>
                <a:spcPts val="0"/>
              </a:spcAft>
              <a:buNone/>
            </a:pPr>
            <a:r>
              <a:rPr lang="bg-BG" sz="2400" dirty="0">
                <a:ea typeface="Calibri" panose="020F0502020204030204" pitchFamily="34" charset="0"/>
                <a:cs typeface="Times New Roman" panose="02020603050405020304" pitchFamily="18" charset="0"/>
              </a:rPr>
              <a:t>Тел.: +359 2 9405320, +359 2 9405513, +359 2 9405406 </a:t>
            </a:r>
            <a:endParaRPr lang="bg-BG" sz="2000" dirty="0">
              <a:ea typeface="Calibri" panose="020F0502020204030204" pitchFamily="34" charset="0"/>
              <a:cs typeface="Times New Roman" panose="02020603050405020304" pitchFamily="18" charset="0"/>
            </a:endParaRPr>
          </a:p>
          <a:p>
            <a:pPr indent="0" algn="just">
              <a:lnSpc>
                <a:spcPct val="150000"/>
              </a:lnSpc>
              <a:spcAft>
                <a:spcPts val="0"/>
              </a:spcAft>
              <a:buNone/>
            </a:pPr>
            <a:r>
              <a:rPr lang="bg-BG" sz="2400" dirty="0">
                <a:ea typeface="Calibri" panose="020F0502020204030204" pitchFamily="34" charset="0"/>
                <a:cs typeface="Times New Roman" panose="02020603050405020304" pitchFamily="18" charset="0"/>
              </a:rPr>
              <a:t>е-</a:t>
            </a:r>
            <a:r>
              <a:rPr lang="bg-BG" sz="2400" dirty="0" err="1">
                <a:ea typeface="Calibri" panose="020F0502020204030204" pitchFamily="34" charset="0"/>
                <a:cs typeface="Times New Roman" panose="02020603050405020304" pitchFamily="18" charset="0"/>
              </a:rPr>
              <a:t>mail</a:t>
            </a:r>
            <a:r>
              <a:rPr lang="bg-BG" sz="2400" dirty="0">
                <a:ea typeface="Calibri" panose="020F0502020204030204" pitchFamily="34" charset="0"/>
                <a:cs typeface="Times New Roman" panose="02020603050405020304" pitchFamily="18" charset="0"/>
              </a:rPr>
              <a:t>: </a:t>
            </a:r>
            <a:r>
              <a:rPr lang="fr-FR" sz="2400" u="sng" dirty="0">
                <a:ea typeface="Calibri" panose="020F0502020204030204" pitchFamily="34" charset="0"/>
                <a:cs typeface="Times New Roman" panose="02020603050405020304" pitchFamily="18" charset="0"/>
                <a:hlinkClick r:id="rId6"/>
              </a:rPr>
              <a:t>atusecretariat@mrrb.government.bg</a:t>
            </a:r>
            <a:endParaRPr lang="bg-BG" sz="2000" dirty="0">
              <a:ea typeface="Calibri" panose="020F0502020204030204" pitchFamily="34" charset="0"/>
              <a:cs typeface="Times New Roman" panose="02020603050405020304" pitchFamily="18" charset="0"/>
            </a:endParaRPr>
          </a:p>
          <a:p>
            <a:endParaRPr lang="bg-BG" dirty="0"/>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32</a:t>
            </a:fld>
            <a:endParaRPr lang="bg-BG" dirty="0"/>
          </a:p>
        </p:txBody>
      </p:sp>
    </p:spTree>
    <p:extLst>
      <p:ext uri="{BB962C8B-B14F-4D97-AF65-F5344CB8AC3E}">
        <p14:creationId xmlns:p14="http://schemas.microsoft.com/office/powerpoint/2010/main" val="364967152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931" y="374470"/>
            <a:ext cx="11108636" cy="436063"/>
          </a:xfrm>
        </p:spPr>
        <p:txBody>
          <a:bodyPr>
            <a:normAutofit/>
          </a:bodyPr>
          <a:lstStyle/>
          <a:p>
            <a:pPr algn="ctr"/>
            <a:r>
              <a:rPr lang="ru-RU" sz="2000" b="1" dirty="0" smtClean="0">
                <a:solidFill>
                  <a:schemeClr val="accent4">
                    <a:lumMod val="75000"/>
                  </a:schemeClr>
                </a:solidFill>
              </a:rPr>
              <a:t>ДВАНАДЕСЕТТЕ ПРИНЦИПА НА ДОБРО ДЕМОКРАТИЧНО УПРАВЛЕНИЕ НА МЕСТНО НИВО</a:t>
            </a:r>
            <a:endParaRPr lang="bg-BG" sz="2000" b="1" dirty="0">
              <a:solidFill>
                <a:schemeClr val="accent4">
                  <a:lumMod val="75000"/>
                </a:schemeClr>
              </a:solidFill>
            </a:endParaRPr>
          </a:p>
        </p:txBody>
      </p:sp>
      <p:sp>
        <p:nvSpPr>
          <p:cNvPr id="3" name="Content Placeholder 2"/>
          <p:cNvSpPr>
            <a:spLocks noGrp="1"/>
          </p:cNvSpPr>
          <p:nvPr>
            <p:ph idx="1"/>
          </p:nvPr>
        </p:nvSpPr>
        <p:spPr>
          <a:xfrm>
            <a:off x="330926" y="810534"/>
            <a:ext cx="11538857" cy="5764438"/>
          </a:xfrm>
        </p:spPr>
        <p:txBody>
          <a:bodyPr>
            <a:noAutofit/>
          </a:bodyPr>
          <a:lstStyle/>
          <a:p>
            <a:pPr marL="45720" indent="0" algn="just">
              <a:buNone/>
              <a:tabLst>
                <a:tab pos="269875" algn="l"/>
              </a:tabLst>
            </a:pPr>
            <a:r>
              <a:rPr lang="bg-BG" sz="2000" dirty="0" smtClean="0"/>
              <a:t>7. </a:t>
            </a:r>
            <a:r>
              <a:rPr lang="ru-RU" sz="2000" b="1" dirty="0" smtClean="0"/>
              <a:t>Компетентност и капацитет </a:t>
            </a:r>
            <a:r>
              <a:rPr lang="ru-RU" sz="2000" dirty="0" smtClean="0"/>
              <a:t>- да се гарантира, че местните изборни представители, както и назначаемите служители са в състояние да изпълняват своите задължения;</a:t>
            </a:r>
          </a:p>
          <a:p>
            <a:pPr marL="45720" indent="0" algn="just">
              <a:lnSpc>
                <a:spcPct val="100000"/>
              </a:lnSpc>
              <a:spcBef>
                <a:spcPts val="600"/>
              </a:spcBef>
              <a:buNone/>
            </a:pPr>
            <a:r>
              <a:rPr lang="ru-RU" sz="2000" dirty="0" smtClean="0"/>
              <a:t>8. </a:t>
            </a:r>
            <a:r>
              <a:rPr lang="ru-RU" sz="2000" b="1" dirty="0" smtClean="0"/>
              <a:t>Иновации и отвореност за промени </a:t>
            </a:r>
            <a:r>
              <a:rPr lang="ru-RU" sz="2000" dirty="0" smtClean="0"/>
              <a:t>- да се гарантира, че се извлича практическа полза от въвеждането на нови решения и добри практики;</a:t>
            </a:r>
          </a:p>
          <a:p>
            <a:pPr marL="45720" indent="0" algn="just">
              <a:lnSpc>
                <a:spcPct val="100000"/>
              </a:lnSpc>
              <a:spcBef>
                <a:spcPts val="600"/>
              </a:spcBef>
              <a:buNone/>
            </a:pPr>
            <a:r>
              <a:rPr lang="ru-RU" sz="2000" dirty="0" smtClean="0"/>
              <a:t>9. </a:t>
            </a:r>
            <a:r>
              <a:rPr lang="ru-RU" sz="2000" b="1" dirty="0" smtClean="0"/>
              <a:t>Устойчивост и дългосрочна ориентация </a:t>
            </a:r>
            <a:r>
              <a:rPr lang="ru-RU" sz="2000" dirty="0" smtClean="0"/>
              <a:t>- да се взимат под внимание интересите на бъдещите поколения;</a:t>
            </a:r>
          </a:p>
          <a:p>
            <a:pPr marL="45720" indent="0" algn="just">
              <a:lnSpc>
                <a:spcPct val="100000"/>
              </a:lnSpc>
              <a:spcBef>
                <a:spcPts val="600"/>
              </a:spcBef>
              <a:buNone/>
            </a:pPr>
            <a:r>
              <a:rPr lang="ru-RU" sz="2000" dirty="0" smtClean="0"/>
              <a:t>10. </a:t>
            </a:r>
            <a:r>
              <a:rPr lang="ru-RU" sz="2000" b="1" dirty="0" smtClean="0"/>
              <a:t>Стабилно финансово управление </a:t>
            </a:r>
            <a:r>
              <a:rPr lang="ru-RU" sz="2000" dirty="0" smtClean="0"/>
              <a:t>- да се гарантира целенасочено и продуктивно използване на публичните средства и фондове;</a:t>
            </a:r>
          </a:p>
          <a:p>
            <a:pPr marL="45720" indent="0" algn="just">
              <a:lnSpc>
                <a:spcPct val="100000"/>
              </a:lnSpc>
              <a:spcBef>
                <a:spcPts val="600"/>
              </a:spcBef>
              <a:buNone/>
            </a:pPr>
            <a:r>
              <a:rPr lang="ru-RU" sz="2000" dirty="0" smtClean="0"/>
              <a:t>11. </a:t>
            </a:r>
            <a:r>
              <a:rPr lang="ru-RU" sz="2000" b="1" dirty="0" smtClean="0"/>
              <a:t>Човешки права, културно разнообразие и социално единство </a:t>
            </a:r>
            <a:r>
              <a:rPr lang="ru-RU" sz="2000" dirty="0" smtClean="0"/>
              <a:t>- да се гарантира, че са защитени всички граждани и е зачетено човешкото им достойнство, както и това, че никой от тях не е дискриминиран или изключен от обществения живот;</a:t>
            </a:r>
          </a:p>
          <a:p>
            <a:pPr marL="45720" indent="0" algn="just">
              <a:lnSpc>
                <a:spcPct val="100000"/>
              </a:lnSpc>
              <a:spcBef>
                <a:spcPts val="600"/>
              </a:spcBef>
              <a:buNone/>
            </a:pPr>
            <a:r>
              <a:rPr lang="ru-RU" sz="2000" dirty="0" smtClean="0"/>
              <a:t>12. </a:t>
            </a:r>
            <a:r>
              <a:rPr lang="ru-RU" sz="2000" b="1" dirty="0" smtClean="0"/>
              <a:t>Отчетност</a:t>
            </a:r>
            <a:r>
              <a:rPr lang="ru-RU" sz="2000" dirty="0" smtClean="0"/>
              <a:t> - да се гарантира, че изб</a:t>
            </a:r>
            <a:r>
              <a:rPr lang="bg-BG" sz="2000" dirty="0"/>
              <a:t>о</a:t>
            </a:r>
            <a:r>
              <a:rPr lang="ru-RU" sz="2000" dirty="0" smtClean="0"/>
              <a:t>рните представители на властта и назначаемите общински служители поемат и носят отговорност за своите </a:t>
            </a:r>
            <a:r>
              <a:rPr lang="ru-RU" sz="2000" dirty="0" smtClean="0"/>
              <a:t>действия.</a:t>
            </a:r>
            <a:endParaRPr lang="en-US" sz="2000" dirty="0" smtClean="0"/>
          </a:p>
          <a:p>
            <a:pPr marL="45720" indent="0" algn="just">
              <a:lnSpc>
                <a:spcPct val="100000"/>
              </a:lnSpc>
              <a:spcBef>
                <a:spcPts val="600"/>
              </a:spcBef>
              <a:buNone/>
            </a:pPr>
            <a:r>
              <a:rPr lang="bg-BG" sz="2000" dirty="0" smtClean="0"/>
              <a:t>В рамките на </a:t>
            </a:r>
            <a:r>
              <a:rPr lang="ru-RU" sz="2000" dirty="0"/>
              <a:t>Европейския комитет по демокрация и управление е създаден </a:t>
            </a:r>
            <a:r>
              <a:rPr lang="ru-RU" sz="2000" b="1" dirty="0" smtClean="0"/>
              <a:t>Център </a:t>
            </a:r>
            <a:r>
              <a:rPr lang="ru-RU" sz="2000" b="1" dirty="0"/>
              <a:t>за експертиза на доброто </a:t>
            </a:r>
            <a:r>
              <a:rPr lang="ru-RU" sz="2000" b="1" dirty="0" smtClean="0"/>
              <a:t>управление</a:t>
            </a:r>
            <a:r>
              <a:rPr lang="ru-RU" sz="2000" dirty="0" smtClean="0"/>
              <a:t>, които популяризира 12-те принципа </a:t>
            </a:r>
            <a:r>
              <a:rPr lang="ru-RU" sz="2000" dirty="0" smtClean="0"/>
              <a:t>и Етикета сред </a:t>
            </a:r>
            <a:r>
              <a:rPr lang="ru-RU" sz="2000" dirty="0" smtClean="0"/>
              <a:t>държавите-членки на Съвета </a:t>
            </a:r>
            <a:r>
              <a:rPr lang="ru-RU" sz="2000" dirty="0" smtClean="0"/>
              <a:t>на Европа </a:t>
            </a:r>
            <a:r>
              <a:rPr lang="bg-BG" sz="2000" dirty="0" smtClean="0"/>
              <a:t>- </a:t>
            </a:r>
            <a:r>
              <a:rPr lang="en-US" sz="2000" dirty="0" smtClean="0">
                <a:hlinkClick r:id="rId3"/>
              </a:rPr>
              <a:t>https</a:t>
            </a:r>
            <a:r>
              <a:rPr lang="en-US" sz="2000" dirty="0" smtClean="0">
                <a:hlinkClick r:id="rId3"/>
              </a:rPr>
              <a:t>://www.coe.int/en/web/good-governance/12-principles</a:t>
            </a:r>
            <a:r>
              <a:rPr lang="en-US" sz="2000" dirty="0" smtClean="0"/>
              <a:t> </a:t>
            </a:r>
          </a:p>
          <a:p>
            <a:pPr marL="274320" indent="-228600" algn="just">
              <a:lnSpc>
                <a:spcPct val="100000"/>
              </a:lnSpc>
              <a:spcBef>
                <a:spcPts val="600"/>
              </a:spcBef>
              <a:buFont typeface="+mj-lt"/>
              <a:buAutoNum type="arabicPeriod"/>
            </a:pPr>
            <a:endParaRPr lang="ru-RU" sz="1400" dirty="0"/>
          </a:p>
        </p:txBody>
      </p:sp>
    </p:spTree>
    <p:extLst>
      <p:ext uri="{BB962C8B-B14F-4D97-AF65-F5344CB8AC3E}">
        <p14:creationId xmlns:p14="http://schemas.microsoft.com/office/powerpoint/2010/main" val="45287600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he 12 principles of good governance at local level">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402771" y="326571"/>
            <a:ext cx="11408229" cy="6166304"/>
          </a:xfrm>
        </p:spPr>
      </p:pic>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5</a:t>
            </a:fld>
            <a:endParaRPr lang="bg-BG"/>
          </a:p>
        </p:txBody>
      </p:sp>
    </p:spTree>
    <p:extLst>
      <p:ext uri="{BB962C8B-B14F-4D97-AF65-F5344CB8AC3E}">
        <p14:creationId xmlns:p14="http://schemas.microsoft.com/office/powerpoint/2010/main" val="746216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6387" y="362951"/>
            <a:ext cx="11225349" cy="569501"/>
          </a:xfrm>
          <a:solidFill>
            <a:schemeClr val="accent6">
              <a:lumMod val="20000"/>
              <a:lumOff val="80000"/>
            </a:schemeClr>
          </a:solidFill>
        </p:spPr>
        <p:txBody>
          <a:bodyPr>
            <a:noAutofit/>
          </a:bodyPr>
          <a:lstStyle/>
          <a:p>
            <a:pPr lvl="0" algn="ctr">
              <a:spcBef>
                <a:spcPts val="0"/>
              </a:spcBef>
            </a:pPr>
            <a:r>
              <a:rPr lang="ru-RU" sz="2400" b="1" dirty="0" smtClean="0">
                <a:solidFill>
                  <a:srgbClr val="0070C0"/>
                </a:solidFill>
                <a:ea typeface="+mn-ea"/>
                <a:cs typeface="+mn-cs"/>
              </a:rPr>
              <a:t>Стратегия </a:t>
            </a:r>
            <a:r>
              <a:rPr lang="ru-RU" sz="2400" b="1" dirty="0">
                <a:solidFill>
                  <a:srgbClr val="0070C0"/>
                </a:solidFill>
                <a:ea typeface="+mn-ea"/>
                <a:cs typeface="+mn-cs"/>
              </a:rPr>
              <a:t>за иновации и добро управление на местно ниво </a:t>
            </a:r>
            <a:r>
              <a:rPr lang="ru-RU" sz="2400" b="1" dirty="0" smtClean="0">
                <a:solidFill>
                  <a:srgbClr val="0070C0"/>
                </a:solidFill>
                <a:ea typeface="+mn-ea"/>
                <a:cs typeface="+mn-cs"/>
              </a:rPr>
              <a:t>на </a:t>
            </a:r>
            <a:r>
              <a:rPr lang="ru-RU" sz="2400" b="1" dirty="0">
                <a:solidFill>
                  <a:srgbClr val="0070C0"/>
                </a:solidFill>
                <a:ea typeface="+mn-ea"/>
                <a:cs typeface="+mn-cs"/>
              </a:rPr>
              <a:t>Съвета на Европа </a:t>
            </a:r>
            <a:endParaRPr lang="bg-BG" sz="3200" dirty="0">
              <a:solidFill>
                <a:srgbClr val="0070C0"/>
              </a:solidFill>
            </a:endParaRPr>
          </a:p>
        </p:txBody>
      </p:sp>
      <p:sp>
        <p:nvSpPr>
          <p:cNvPr id="5" name="Content Placeholder 4"/>
          <p:cNvSpPr>
            <a:spLocks noGrp="1"/>
          </p:cNvSpPr>
          <p:nvPr>
            <p:ph sz="half" idx="2"/>
          </p:nvPr>
        </p:nvSpPr>
        <p:spPr>
          <a:xfrm>
            <a:off x="374469" y="1097280"/>
            <a:ext cx="11469187" cy="5390605"/>
          </a:xfrm>
        </p:spPr>
        <p:txBody>
          <a:bodyPr>
            <a:normAutofit fontScale="92500" lnSpcReduction="10000"/>
          </a:bodyPr>
          <a:lstStyle/>
          <a:p>
            <a:pPr lvl="0" indent="-228600" algn="just">
              <a:spcBef>
                <a:spcPts val="1000"/>
              </a:spcBef>
              <a:buClrTx/>
              <a:buSzTx/>
              <a:buFont typeface="Arial" panose="020B0604020202020204" pitchFamily="34" charset="0"/>
              <a:buChar char="•"/>
            </a:pPr>
            <a:r>
              <a:rPr lang="ru-RU" dirty="0" smtClean="0">
                <a:solidFill>
                  <a:prstClr val="black"/>
                </a:solidFill>
              </a:rPr>
              <a:t>Одобрена </a:t>
            </a:r>
            <a:r>
              <a:rPr lang="ru-RU" dirty="0">
                <a:solidFill>
                  <a:prstClr val="black"/>
                </a:solidFill>
              </a:rPr>
              <a:t>от правителството на България през 2007 г</a:t>
            </a:r>
            <a:r>
              <a:rPr lang="ru-RU" dirty="0" smtClean="0">
                <a:solidFill>
                  <a:prstClr val="black"/>
                </a:solidFill>
              </a:rPr>
              <a:t>.;</a:t>
            </a:r>
          </a:p>
          <a:p>
            <a:pPr lvl="0" indent="-228600" algn="just">
              <a:spcBef>
                <a:spcPts val="1000"/>
              </a:spcBef>
              <a:buClrTx/>
              <a:buSzTx/>
              <a:buFont typeface="Arial" panose="020B0604020202020204" pitchFamily="34" charset="0"/>
              <a:buChar char="•"/>
            </a:pPr>
            <a:r>
              <a:rPr lang="ru-RU" dirty="0" smtClean="0">
                <a:solidFill>
                  <a:prstClr val="black"/>
                </a:solidFill>
              </a:rPr>
              <a:t>Прилагането </a:t>
            </a:r>
            <a:r>
              <a:rPr lang="ru-RU" dirty="0" smtClean="0">
                <a:solidFill>
                  <a:prstClr val="black"/>
                </a:solidFill>
              </a:rPr>
              <a:t>й се </a:t>
            </a:r>
            <a:r>
              <a:rPr lang="ru-RU" dirty="0">
                <a:solidFill>
                  <a:prstClr val="black"/>
                </a:solidFill>
              </a:rPr>
              <a:t>провежда в партньорство между </a:t>
            </a:r>
            <a:r>
              <a:rPr lang="ru-RU" dirty="0" smtClean="0">
                <a:solidFill>
                  <a:prstClr val="black"/>
                </a:solidFill>
              </a:rPr>
              <a:t>централната власт, </a:t>
            </a:r>
            <a:r>
              <a:rPr lang="ru-RU" dirty="0">
                <a:solidFill>
                  <a:prstClr val="black"/>
                </a:solidFill>
              </a:rPr>
              <a:t>като водеща роля има Министерство на регионалното развитие и благоустройството </a:t>
            </a:r>
            <a:r>
              <a:rPr lang="en-US" dirty="0" smtClean="0">
                <a:solidFill>
                  <a:prstClr val="black"/>
                </a:solidFill>
              </a:rPr>
              <a:t>(</a:t>
            </a:r>
            <a:r>
              <a:rPr lang="bg-BG" dirty="0" smtClean="0">
                <a:solidFill>
                  <a:prstClr val="black"/>
                </a:solidFill>
              </a:rPr>
              <a:t>МРРБ</a:t>
            </a:r>
            <a:r>
              <a:rPr lang="en-US" dirty="0" smtClean="0">
                <a:solidFill>
                  <a:prstClr val="black"/>
                </a:solidFill>
              </a:rPr>
              <a:t>) </a:t>
            </a:r>
            <a:r>
              <a:rPr lang="ru-RU" dirty="0" smtClean="0">
                <a:solidFill>
                  <a:prstClr val="black"/>
                </a:solidFill>
              </a:rPr>
              <a:t>и </a:t>
            </a:r>
            <a:r>
              <a:rPr lang="ru-RU" dirty="0">
                <a:solidFill>
                  <a:prstClr val="black"/>
                </a:solidFill>
              </a:rPr>
              <a:t>местните власти, представлявани от Националното сдружение на общините в Република </a:t>
            </a:r>
            <a:r>
              <a:rPr lang="ru-RU" dirty="0" smtClean="0">
                <a:solidFill>
                  <a:prstClr val="black"/>
                </a:solidFill>
              </a:rPr>
              <a:t>България </a:t>
            </a:r>
            <a:r>
              <a:rPr lang="en-US" dirty="0" smtClean="0">
                <a:solidFill>
                  <a:prstClr val="black"/>
                </a:solidFill>
              </a:rPr>
              <a:t>(</a:t>
            </a:r>
            <a:r>
              <a:rPr lang="bg-BG" dirty="0" smtClean="0">
                <a:solidFill>
                  <a:prstClr val="black"/>
                </a:solidFill>
              </a:rPr>
              <a:t>НСОРБ</a:t>
            </a:r>
            <a:r>
              <a:rPr lang="en-US" dirty="0" smtClean="0">
                <a:solidFill>
                  <a:prstClr val="black"/>
                </a:solidFill>
              </a:rPr>
              <a:t>)</a:t>
            </a:r>
            <a:r>
              <a:rPr lang="ru-RU" dirty="0" smtClean="0">
                <a:solidFill>
                  <a:prstClr val="black"/>
                </a:solidFill>
              </a:rPr>
              <a:t>;</a:t>
            </a:r>
            <a:endParaRPr lang="ru-RU" dirty="0">
              <a:solidFill>
                <a:prstClr val="black"/>
              </a:solidFill>
            </a:endParaRPr>
          </a:p>
          <a:p>
            <a:pPr lvl="0" indent="-228600" algn="just">
              <a:spcBef>
                <a:spcPts val="1000"/>
              </a:spcBef>
              <a:buClrTx/>
              <a:buSzTx/>
              <a:buFont typeface="Arial" panose="020B0604020202020204" pitchFamily="34" charset="0"/>
              <a:buChar char="•"/>
            </a:pPr>
            <a:r>
              <a:rPr lang="ru-RU" dirty="0" smtClean="0">
                <a:solidFill>
                  <a:prstClr val="black"/>
                </a:solidFill>
              </a:rPr>
              <a:t>Органът </a:t>
            </a:r>
            <a:r>
              <a:rPr lang="ru-RU" dirty="0">
                <a:solidFill>
                  <a:prstClr val="black"/>
                </a:solidFill>
              </a:rPr>
              <a:t>на национално ниво, който е отговорен за цялостното изпълнение на </a:t>
            </a:r>
            <a:r>
              <a:rPr lang="ru-RU" dirty="0" smtClean="0">
                <a:solidFill>
                  <a:prstClr val="black"/>
                </a:solidFill>
              </a:rPr>
              <a:t>Стратегията </a:t>
            </a:r>
            <a:r>
              <a:rPr lang="ru-RU" dirty="0">
                <a:solidFill>
                  <a:prstClr val="black"/>
                </a:solidFill>
              </a:rPr>
              <a:t>е </a:t>
            </a:r>
            <a:r>
              <a:rPr lang="ru-RU" b="1" dirty="0">
                <a:solidFill>
                  <a:prstClr val="black"/>
                </a:solidFill>
              </a:rPr>
              <a:t>Националната платформа на партньорите за добро демократично управление на местно </a:t>
            </a:r>
            <a:r>
              <a:rPr lang="ru-RU" b="1" dirty="0" smtClean="0">
                <a:solidFill>
                  <a:prstClr val="black"/>
                </a:solidFill>
              </a:rPr>
              <a:t>ниво </a:t>
            </a:r>
            <a:r>
              <a:rPr lang="en-US" dirty="0" smtClean="0">
                <a:solidFill>
                  <a:prstClr val="black"/>
                </a:solidFill>
              </a:rPr>
              <a:t>(</a:t>
            </a:r>
            <a:r>
              <a:rPr lang="bg-BG" dirty="0" smtClean="0">
                <a:solidFill>
                  <a:prstClr val="black"/>
                </a:solidFill>
              </a:rPr>
              <a:t>Националната платформа</a:t>
            </a:r>
            <a:r>
              <a:rPr lang="en-US" dirty="0" smtClean="0">
                <a:solidFill>
                  <a:prstClr val="black"/>
                </a:solidFill>
              </a:rPr>
              <a:t>)</a:t>
            </a:r>
            <a:r>
              <a:rPr lang="ru-RU" dirty="0" smtClean="0">
                <a:solidFill>
                  <a:prstClr val="black"/>
                </a:solidFill>
              </a:rPr>
              <a:t>. Тя е</a:t>
            </a:r>
            <a:r>
              <a:rPr lang="en-US" dirty="0">
                <a:solidFill>
                  <a:prstClr val="black"/>
                </a:solidFill>
              </a:rPr>
              <a:t> </a:t>
            </a:r>
            <a:r>
              <a:rPr lang="bg-BG" dirty="0" smtClean="0">
                <a:solidFill>
                  <a:prstClr val="black"/>
                </a:solidFill>
              </a:rPr>
              <a:t>акредитирана от Европейската платформа и е</a:t>
            </a:r>
            <a:r>
              <a:rPr lang="ru-RU" dirty="0" smtClean="0">
                <a:solidFill>
                  <a:prstClr val="black"/>
                </a:solidFill>
              </a:rPr>
              <a:t> </a:t>
            </a:r>
            <a:r>
              <a:rPr lang="ru-RU" dirty="0">
                <a:solidFill>
                  <a:prstClr val="black"/>
                </a:solidFill>
              </a:rPr>
              <a:t>създадена със </a:t>
            </a:r>
            <a:r>
              <a:rPr lang="ru-RU" dirty="0" smtClean="0">
                <a:solidFill>
                  <a:prstClr val="black"/>
                </a:solidFill>
              </a:rPr>
              <a:t>заповед на </a:t>
            </a:r>
            <a:r>
              <a:rPr lang="ru-RU" dirty="0">
                <a:solidFill>
                  <a:prstClr val="black"/>
                </a:solidFill>
              </a:rPr>
              <a:t>министъра на регионалното развитие и </a:t>
            </a:r>
            <a:r>
              <a:rPr lang="ru-RU" dirty="0" smtClean="0">
                <a:solidFill>
                  <a:prstClr val="black"/>
                </a:solidFill>
              </a:rPr>
              <a:t>благоустройството. Платформата </a:t>
            </a:r>
            <a:r>
              <a:rPr lang="ru-RU" dirty="0">
                <a:solidFill>
                  <a:prstClr val="black"/>
                </a:solidFill>
              </a:rPr>
              <a:t>работи на обществени начала и е форма на партньорство между държавните органи на национално и регионално ниво, органите на местното самоуправление и местната администрация и НСОРБ, организациите и структурите на икономическите и социалните партньори, гражданското общество, академичните среди, средствата за масово осведомяване и омбудсмана на Република </a:t>
            </a:r>
            <a:r>
              <a:rPr lang="ru-RU" dirty="0" smtClean="0">
                <a:solidFill>
                  <a:prstClr val="black"/>
                </a:solidFill>
              </a:rPr>
              <a:t>България;</a:t>
            </a:r>
            <a:endParaRPr lang="en-US" dirty="0" smtClean="0">
              <a:solidFill>
                <a:prstClr val="black"/>
              </a:solidFill>
            </a:endParaRPr>
          </a:p>
          <a:p>
            <a:pPr lvl="0" indent="-228600" algn="just">
              <a:spcBef>
                <a:spcPts val="1000"/>
              </a:spcBef>
              <a:buClrTx/>
              <a:buSzTx/>
              <a:buFont typeface="Arial" panose="020B0604020202020204" pitchFamily="34" charset="0"/>
              <a:buChar char="•"/>
            </a:pPr>
            <a:r>
              <a:rPr lang="ru-RU" dirty="0" smtClean="0">
                <a:solidFill>
                  <a:prstClr val="black"/>
                </a:solidFill>
              </a:rPr>
              <a:t>Част </a:t>
            </a:r>
            <a:r>
              <a:rPr lang="ru-RU" dirty="0">
                <a:solidFill>
                  <a:prstClr val="black"/>
                </a:solidFill>
              </a:rPr>
              <a:t>от функциите и отговорностите ѝ са свързани с управление на процедурата за присъждане на Европейския етикет на </a:t>
            </a:r>
            <a:r>
              <a:rPr lang="ru-RU" dirty="0" smtClean="0">
                <a:solidFill>
                  <a:prstClr val="black"/>
                </a:solidFill>
              </a:rPr>
              <a:t>общините, </a:t>
            </a:r>
            <a:r>
              <a:rPr lang="ru-RU" dirty="0">
                <a:solidFill>
                  <a:prstClr val="black"/>
                </a:solidFill>
              </a:rPr>
              <a:t>постигнали стандарта за качество на управлението в съответствие с </a:t>
            </a:r>
            <a:r>
              <a:rPr lang="ru-RU" dirty="0" smtClean="0">
                <a:solidFill>
                  <a:prstClr val="black"/>
                </a:solidFill>
              </a:rPr>
              <a:t>12-те принципа </a:t>
            </a:r>
            <a:r>
              <a:rPr lang="ru-RU" dirty="0">
                <a:solidFill>
                  <a:prstClr val="black"/>
                </a:solidFill>
              </a:rPr>
              <a:t>за добро демократично </a:t>
            </a:r>
            <a:r>
              <a:rPr lang="ru-RU" dirty="0" smtClean="0">
                <a:solidFill>
                  <a:prstClr val="black"/>
                </a:solidFill>
              </a:rPr>
              <a:t>управление;</a:t>
            </a:r>
            <a:endParaRPr lang="ru-RU" dirty="0">
              <a:solidFill>
                <a:prstClr val="black"/>
              </a:solidFill>
            </a:endParaRPr>
          </a:p>
          <a:p>
            <a:pPr lvl="0" indent="-228600" algn="just">
              <a:spcBef>
                <a:spcPts val="1000"/>
              </a:spcBef>
              <a:buClrTx/>
              <a:buSzTx/>
              <a:buFont typeface="Arial" panose="020B0604020202020204" pitchFamily="34" charset="0"/>
              <a:buChar char="•"/>
            </a:pPr>
            <a:r>
              <a:rPr lang="ru-RU" dirty="0" smtClean="0">
                <a:solidFill>
                  <a:prstClr val="black"/>
                </a:solidFill>
              </a:rPr>
              <a:t>Функциите </a:t>
            </a:r>
            <a:r>
              <a:rPr lang="ru-RU" dirty="0">
                <a:solidFill>
                  <a:prstClr val="black"/>
                </a:solidFill>
              </a:rPr>
              <a:t>на секретариат на Националната платформа се изпълняват от административно звено – отдел „Административно-териториално устройство“ в Дирекция „Устройство на територията и административно-териториално устройство“, като част от специализираната администрация на </a:t>
            </a:r>
            <a:r>
              <a:rPr lang="ru-RU" dirty="0" smtClean="0">
                <a:solidFill>
                  <a:prstClr val="black"/>
                </a:solidFill>
              </a:rPr>
              <a:t>МРРБ.</a:t>
            </a:r>
            <a:endParaRPr lang="ru-RU" dirty="0">
              <a:solidFill>
                <a:prstClr val="black"/>
              </a:solidFill>
            </a:endParaRPr>
          </a:p>
          <a:p>
            <a:pPr lvl="0" indent="-228600" algn="just">
              <a:spcBef>
                <a:spcPts val="1000"/>
              </a:spcBef>
              <a:buClrTx/>
              <a:buSzTx/>
              <a:buFont typeface="Arial" panose="020B0604020202020204" pitchFamily="34" charset="0"/>
              <a:buChar char="•"/>
            </a:pPr>
            <a:endParaRPr lang="ru-RU" dirty="0" smtClean="0">
              <a:solidFill>
                <a:prstClr val="black"/>
              </a:solidFill>
            </a:endParaRPr>
          </a:p>
          <a:p>
            <a:pPr marL="0" lvl="0" indent="0" algn="just">
              <a:spcBef>
                <a:spcPts val="1000"/>
              </a:spcBef>
              <a:buClrTx/>
              <a:buSzTx/>
              <a:buNone/>
            </a:pPr>
            <a:endParaRPr lang="bg-BG" dirty="0"/>
          </a:p>
        </p:txBody>
      </p:sp>
      <p:sp>
        <p:nvSpPr>
          <p:cNvPr id="9" name="Slide Number Placeholder 8"/>
          <p:cNvSpPr>
            <a:spLocks noGrp="1"/>
          </p:cNvSpPr>
          <p:nvPr>
            <p:ph type="sldNum" sz="quarter" idx="12"/>
          </p:nvPr>
        </p:nvSpPr>
        <p:spPr>
          <a:xfrm>
            <a:off x="10480512" y="6423838"/>
            <a:ext cx="1706217" cy="365125"/>
          </a:xfrm>
        </p:spPr>
        <p:txBody>
          <a:bodyPr/>
          <a:lstStyle/>
          <a:p>
            <a:fld id="{C377F87D-76DC-4CAB-A702-DE12369E759A}" type="slidenum">
              <a:rPr lang="bg-BG" smtClean="0"/>
              <a:t>6</a:t>
            </a:fld>
            <a:endParaRPr lang="bg-BG"/>
          </a:p>
        </p:txBody>
      </p:sp>
    </p:spTree>
    <p:extLst>
      <p:ext uri="{BB962C8B-B14F-4D97-AF65-F5344CB8AC3E}">
        <p14:creationId xmlns:p14="http://schemas.microsoft.com/office/powerpoint/2010/main" val="30827957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806" y="409303"/>
            <a:ext cx="11216640" cy="949234"/>
          </a:xfrm>
        </p:spPr>
        <p:txBody>
          <a:bodyPr>
            <a:normAutofit/>
          </a:bodyPr>
          <a:lstStyle/>
          <a:p>
            <a:pPr algn="ctr"/>
            <a:r>
              <a:rPr lang="ru-RU" sz="2800" b="1" dirty="0" smtClean="0">
                <a:solidFill>
                  <a:schemeClr val="accent4">
                    <a:lumMod val="75000"/>
                  </a:schemeClr>
                </a:solidFill>
              </a:rPr>
              <a:t>ЕВРОПЕЙСКИ ЕТИКЕТ ЗА ИНОВАЦИИ И ДОБРО УПРАВЛЕНИЕ </a:t>
            </a:r>
            <a:br>
              <a:rPr lang="ru-RU" sz="2800" b="1" dirty="0" smtClean="0">
                <a:solidFill>
                  <a:schemeClr val="accent4">
                    <a:lumMod val="75000"/>
                  </a:schemeClr>
                </a:solidFill>
              </a:rPr>
            </a:br>
            <a:r>
              <a:rPr lang="ru-RU" sz="2800" b="1" dirty="0" smtClean="0">
                <a:solidFill>
                  <a:schemeClr val="accent4">
                    <a:lumMod val="75000"/>
                  </a:schemeClr>
                </a:solidFill>
              </a:rPr>
              <a:t>НА МЕСТНО НИВО</a:t>
            </a:r>
            <a:endParaRPr lang="bg-BG" sz="2800" b="1" dirty="0">
              <a:solidFill>
                <a:schemeClr val="accent4">
                  <a:lumMod val="75000"/>
                </a:schemeClr>
              </a:solidFill>
            </a:endParaRPr>
          </a:p>
        </p:txBody>
      </p:sp>
      <p:sp>
        <p:nvSpPr>
          <p:cNvPr id="3" name="Content Placeholder 2"/>
          <p:cNvSpPr>
            <a:spLocks noGrp="1"/>
          </p:cNvSpPr>
          <p:nvPr>
            <p:ph idx="1"/>
          </p:nvPr>
        </p:nvSpPr>
        <p:spPr>
          <a:xfrm>
            <a:off x="365760" y="1428206"/>
            <a:ext cx="11364686" cy="5094514"/>
          </a:xfrm>
        </p:spPr>
        <p:txBody>
          <a:bodyPr>
            <a:normAutofit lnSpcReduction="10000"/>
          </a:bodyPr>
          <a:lstStyle/>
          <a:p>
            <a:pPr algn="just">
              <a:tabLst>
                <a:tab pos="539750" algn="l"/>
              </a:tabLst>
            </a:pPr>
            <a:r>
              <a:rPr lang="ru-RU" dirty="0" smtClean="0"/>
              <a:t>Важен </a:t>
            </a:r>
            <a:r>
              <a:rPr lang="ru-RU" dirty="0"/>
              <a:t>елемент от прилагането на </a:t>
            </a:r>
            <a:r>
              <a:rPr lang="ru-RU" dirty="0" smtClean="0"/>
              <a:t>Стратегията </a:t>
            </a:r>
            <a:r>
              <a:rPr lang="ru-RU" dirty="0"/>
              <a:t>е инициативата за присъждане на Европейски етикет за иновации и добро управление на местно ниво (Европейски етикет) на </a:t>
            </a:r>
            <a:r>
              <a:rPr lang="ru-RU" dirty="0" smtClean="0"/>
              <a:t>общини</a:t>
            </a:r>
            <a:r>
              <a:rPr lang="ru-RU" dirty="0"/>
              <a:t>, които спазват 12-те принципа за добро демократично управление, формулирани в С</a:t>
            </a:r>
            <a:r>
              <a:rPr lang="ru-RU" dirty="0" smtClean="0"/>
              <a:t>тратегията</a:t>
            </a:r>
            <a:r>
              <a:rPr lang="ru-RU" dirty="0"/>
              <a:t>;</a:t>
            </a:r>
            <a:endParaRPr lang="ru-RU" dirty="0" smtClean="0"/>
          </a:p>
          <a:p>
            <a:pPr algn="just">
              <a:tabLst>
                <a:tab pos="539750" algn="l"/>
              </a:tabLst>
            </a:pPr>
            <a:r>
              <a:rPr lang="ru-RU" dirty="0" smtClean="0"/>
              <a:t>Целта </a:t>
            </a:r>
            <a:r>
              <a:rPr lang="ru-RU" dirty="0"/>
              <a:t>на инициативата е </a:t>
            </a:r>
            <a:r>
              <a:rPr lang="ru-RU" dirty="0" smtClean="0"/>
              <a:t>да се създадат условия </a:t>
            </a:r>
            <a:r>
              <a:rPr lang="ru-RU" dirty="0"/>
              <a:t>и механизми за подобряване на управлението на местно ниво и утвърждаване на местната </a:t>
            </a:r>
            <a:r>
              <a:rPr lang="ru-RU" dirty="0" smtClean="0"/>
              <a:t>демокрация, както и да </a:t>
            </a:r>
            <a:r>
              <a:rPr lang="ru-RU" dirty="0"/>
              <a:t>се насърчават усилията на все повече местни власти да оценят и подобрят управлението си по възможно най-ефективен </a:t>
            </a:r>
            <a:r>
              <a:rPr lang="ru-RU" dirty="0" smtClean="0"/>
              <a:t>начин;</a:t>
            </a:r>
            <a:endParaRPr lang="ru-RU" dirty="0" smtClean="0"/>
          </a:p>
          <a:p>
            <a:pPr algn="just">
              <a:tabLst>
                <a:tab pos="539750" algn="l"/>
              </a:tabLst>
            </a:pPr>
            <a:r>
              <a:rPr lang="ru-RU" dirty="0"/>
              <a:t> </a:t>
            </a:r>
            <a:r>
              <a:rPr lang="ru-RU" dirty="0" smtClean="0"/>
              <a:t>Европейският </a:t>
            </a:r>
            <a:r>
              <a:rPr lang="ru-RU" dirty="0"/>
              <a:t>етикет </a:t>
            </a:r>
            <a:r>
              <a:rPr lang="ru-RU" dirty="0" smtClean="0"/>
              <a:t>е </a:t>
            </a:r>
            <a:r>
              <a:rPr lang="ru-RU" dirty="0"/>
              <a:t>сертификат за цялостно качество на управлението в общините, като управлението се оценява по единни критерии и процедури, разработени от Съвета на </a:t>
            </a:r>
            <a:r>
              <a:rPr lang="ru-RU" dirty="0" smtClean="0"/>
              <a:t>Европа и </a:t>
            </a:r>
            <a:r>
              <a:rPr lang="ru-RU" dirty="0"/>
              <a:t>валидни за всички държави-членки. </a:t>
            </a:r>
            <a:endParaRPr lang="ru-RU" dirty="0" smtClean="0"/>
          </a:p>
          <a:p>
            <a:pPr algn="just">
              <a:tabLst>
                <a:tab pos="539750" algn="l"/>
              </a:tabLst>
            </a:pPr>
            <a:r>
              <a:rPr lang="ru-RU" dirty="0" smtClean="0"/>
              <a:t>През 2010 г. България стана първата държава-членка на Съвета </a:t>
            </a:r>
            <a:r>
              <a:rPr lang="ru-RU" dirty="0"/>
              <a:t>на </a:t>
            </a:r>
            <a:r>
              <a:rPr lang="ru-RU" dirty="0" smtClean="0"/>
              <a:t>Европа, акредитирана от Европейската платформа да присъжда Европейския етикет;</a:t>
            </a:r>
          </a:p>
          <a:p>
            <a:pPr algn="just">
              <a:tabLst>
                <a:tab pos="539750" algn="l"/>
              </a:tabLst>
            </a:pPr>
            <a:r>
              <a:rPr lang="ru-RU" dirty="0" smtClean="0"/>
              <a:t>Досега 16 от общо 46-те държави-членки на Съвета на Европа са получили такава </a:t>
            </a:r>
            <a:r>
              <a:rPr lang="ru-RU" dirty="0" smtClean="0"/>
              <a:t>акредитация</a:t>
            </a:r>
            <a:r>
              <a:rPr lang="bg-BG" dirty="0" smtClean="0"/>
              <a:t> - </a:t>
            </a:r>
            <a:r>
              <a:rPr lang="en-US" dirty="0" smtClean="0">
                <a:hlinkClick r:id="rId3"/>
              </a:rPr>
              <a:t>https</a:t>
            </a:r>
            <a:r>
              <a:rPr lang="en-US" dirty="0">
                <a:hlinkClick r:id="rId3"/>
              </a:rPr>
              <a:t>://</a:t>
            </a:r>
            <a:r>
              <a:rPr lang="en-US" dirty="0" smtClean="0">
                <a:hlinkClick r:id="rId3"/>
              </a:rPr>
              <a:t>www.coe.int/en/web/good-governance/eloge-europe-accreditations</a:t>
            </a:r>
            <a:r>
              <a:rPr lang="ru-RU" dirty="0" smtClean="0"/>
              <a:t>.</a:t>
            </a:r>
            <a:endParaRPr lang="ru-RU" dirty="0" smtClean="0"/>
          </a:p>
          <a:p>
            <a:pPr algn="just">
              <a:tabLst>
                <a:tab pos="539750" algn="l"/>
              </a:tabLst>
            </a:pPr>
            <a:endParaRPr lang="ru-RU" dirty="0" smtClean="0"/>
          </a:p>
          <a:p>
            <a:pPr marL="45720" indent="0" algn="just">
              <a:buNone/>
            </a:pPr>
            <a:endParaRPr lang="ru-RU" dirty="0"/>
          </a:p>
          <a:p>
            <a:pPr algn="just"/>
            <a:endParaRPr lang="bg-BG" dirty="0"/>
          </a:p>
        </p:txBody>
      </p:sp>
      <p:sp>
        <p:nvSpPr>
          <p:cNvPr id="4" name="Slide Number Placeholder 3"/>
          <p:cNvSpPr>
            <a:spLocks noGrp="1"/>
          </p:cNvSpPr>
          <p:nvPr>
            <p:ph type="sldNum" sz="quarter" idx="12"/>
          </p:nvPr>
        </p:nvSpPr>
        <p:spPr>
          <a:xfrm>
            <a:off x="10485783" y="6522720"/>
            <a:ext cx="1706217" cy="365125"/>
          </a:xfrm>
        </p:spPr>
        <p:txBody>
          <a:bodyPr/>
          <a:lstStyle/>
          <a:p>
            <a:fld id="{C377F87D-76DC-4CAB-A702-DE12369E759A}" type="slidenum">
              <a:rPr lang="bg-BG" smtClean="0"/>
              <a:t>7</a:t>
            </a:fld>
            <a:endParaRPr lang="bg-BG" dirty="0"/>
          </a:p>
        </p:txBody>
      </p:sp>
    </p:spTree>
    <p:extLst>
      <p:ext uri="{BB962C8B-B14F-4D97-AF65-F5344CB8AC3E}">
        <p14:creationId xmlns:p14="http://schemas.microsoft.com/office/powerpoint/2010/main" val="22715615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3366" y="348343"/>
            <a:ext cx="11311583" cy="592183"/>
          </a:xfrm>
        </p:spPr>
        <p:txBody>
          <a:bodyPr>
            <a:normAutofit/>
          </a:bodyPr>
          <a:lstStyle/>
          <a:p>
            <a:r>
              <a:rPr lang="bg-BG" sz="2400" b="1" dirty="0" smtClean="0">
                <a:solidFill>
                  <a:schemeClr val="accent4">
                    <a:lumMod val="75000"/>
                  </a:schemeClr>
                </a:solidFill>
              </a:rPr>
              <a:t>ПРИСЪЖДАНЕ НА ЕВРОПЕЙСКИЯ ЕТИКЕТ И ЗНАЧЕНИЕТО МУ ЗА ОБЩИНИТЕ</a:t>
            </a:r>
            <a:endParaRPr lang="bg-BG" sz="2400" b="1" dirty="0">
              <a:solidFill>
                <a:schemeClr val="accent4">
                  <a:lumMod val="75000"/>
                </a:schemeClr>
              </a:solidFill>
            </a:endParaRPr>
          </a:p>
        </p:txBody>
      </p:sp>
      <p:sp>
        <p:nvSpPr>
          <p:cNvPr id="3" name="Content Placeholder 2"/>
          <p:cNvSpPr>
            <a:spLocks noGrp="1"/>
          </p:cNvSpPr>
          <p:nvPr>
            <p:ph idx="1"/>
          </p:nvPr>
        </p:nvSpPr>
        <p:spPr>
          <a:xfrm>
            <a:off x="352425" y="940525"/>
            <a:ext cx="11482524" cy="5648427"/>
          </a:xfrm>
        </p:spPr>
        <p:txBody>
          <a:bodyPr>
            <a:noAutofit/>
          </a:bodyPr>
          <a:lstStyle/>
          <a:p>
            <a:pPr marL="330200" indent="-285750" algn="just">
              <a:lnSpc>
                <a:spcPct val="100000"/>
              </a:lnSpc>
            </a:pPr>
            <a:r>
              <a:rPr lang="ru-RU" sz="1800" dirty="0"/>
              <a:t>Европейският етикет се присъжда на всички общини, за които извършената проверка и верификация на техните самооценки от национални независими експерти е установила прилагането на всичките 12 </a:t>
            </a:r>
            <a:r>
              <a:rPr lang="ru-RU" sz="1800" dirty="0" smtClean="0"/>
              <a:t>принципа;</a:t>
            </a:r>
            <a:endParaRPr lang="ru-RU" sz="1800" dirty="0"/>
          </a:p>
          <a:p>
            <a:pPr marL="330200" indent="-285750" algn="just">
              <a:lnSpc>
                <a:spcPct val="100000"/>
              </a:lnSpc>
            </a:pPr>
            <a:r>
              <a:rPr lang="ru-RU" sz="1800" dirty="0" smtClean="0"/>
              <a:t>Етикетът се присъжда </a:t>
            </a:r>
            <a:r>
              <a:rPr lang="ru-RU" sz="1800" dirty="0"/>
              <a:t>с решение на Националната платформа на общини, отговарящи на стандарта за качество на управлението в съответствие с принципите за добро демократично управление на местно ниво на Съвета на Европа. Стандартът за качество на управлението съответства на постигнат общ резултат „добро“ или „много добро“ ниво на прилагане на 12-те принципа в съответствие с </a:t>
            </a:r>
            <a:r>
              <a:rPr lang="ru-RU" sz="1800" dirty="0" smtClean="0"/>
              <a:t>Еталона (</a:t>
            </a:r>
            <a:r>
              <a:rPr lang="ru-RU" sz="1800" dirty="0" smtClean="0"/>
              <a:t>бенчмарк</a:t>
            </a:r>
            <a:r>
              <a:rPr lang="ru-RU" sz="1800" dirty="0"/>
              <a:t>).  </a:t>
            </a:r>
          </a:p>
          <a:p>
            <a:pPr marL="45720" indent="0" algn="just">
              <a:lnSpc>
                <a:spcPct val="100000"/>
              </a:lnSpc>
              <a:buNone/>
              <a:tabLst>
                <a:tab pos="627063" algn="l"/>
              </a:tabLst>
            </a:pPr>
            <a:r>
              <a:rPr lang="ru-RU" sz="1400" dirty="0"/>
              <a:t>	</a:t>
            </a:r>
            <a:r>
              <a:rPr lang="ru-RU" sz="1600" b="1" dirty="0" smtClean="0"/>
              <a:t>Ползи </a:t>
            </a:r>
            <a:r>
              <a:rPr lang="ru-RU" sz="1600" b="1" dirty="0"/>
              <a:t>от Европейския </a:t>
            </a:r>
            <a:r>
              <a:rPr lang="ru-RU" sz="1600" b="1" dirty="0" smtClean="0"/>
              <a:t>етикет за общината</a:t>
            </a:r>
            <a:r>
              <a:rPr lang="ru-RU" sz="1600" dirty="0" smtClean="0"/>
              <a:t>:</a:t>
            </a:r>
            <a:endParaRPr lang="ru-RU" sz="1600" dirty="0"/>
          </a:p>
          <a:p>
            <a:pPr algn="just">
              <a:lnSpc>
                <a:spcPct val="100000"/>
              </a:lnSpc>
              <a:buFont typeface="Wingdings" panose="05000000000000000000" pitchFamily="2" charset="2"/>
              <a:buChar char="ü"/>
              <a:tabLst>
                <a:tab pos="627063" algn="l"/>
              </a:tabLst>
            </a:pPr>
            <a:r>
              <a:rPr lang="ru-RU" sz="1600" dirty="0" smtClean="0"/>
              <a:t>Възможност </a:t>
            </a:r>
            <a:r>
              <a:rPr lang="ru-RU" sz="1600" dirty="0"/>
              <a:t>за структурирана самооценка на качеството на предоставяните </a:t>
            </a:r>
            <a:r>
              <a:rPr lang="ru-RU" sz="1600" dirty="0" smtClean="0"/>
              <a:t>услуги;</a:t>
            </a:r>
            <a:endParaRPr lang="ru-RU" sz="1600" dirty="0"/>
          </a:p>
          <a:p>
            <a:pPr algn="just">
              <a:lnSpc>
                <a:spcPct val="100000"/>
              </a:lnSpc>
              <a:buFont typeface="Wingdings" panose="05000000000000000000" pitchFamily="2" charset="2"/>
              <a:buChar char="ü"/>
              <a:tabLst>
                <a:tab pos="627063" algn="l"/>
              </a:tabLst>
            </a:pPr>
            <a:r>
              <a:rPr lang="ru-RU" sz="1600" dirty="0" smtClean="0"/>
              <a:t>Получаване </a:t>
            </a:r>
            <a:r>
              <a:rPr lang="ru-RU" sz="1600" dirty="0"/>
              <a:t>на обратна връзка от гражданите за качеството на получаваните услуги;</a:t>
            </a:r>
          </a:p>
          <a:p>
            <a:pPr algn="just">
              <a:lnSpc>
                <a:spcPct val="100000"/>
              </a:lnSpc>
              <a:buFont typeface="Wingdings" panose="05000000000000000000" pitchFamily="2" charset="2"/>
              <a:buChar char="ü"/>
              <a:tabLst>
                <a:tab pos="627063" algn="l"/>
              </a:tabLst>
            </a:pPr>
            <a:r>
              <a:rPr lang="ru-RU" sz="1600" dirty="0" smtClean="0"/>
              <a:t>Обективна </a:t>
            </a:r>
            <a:r>
              <a:rPr lang="ru-RU" sz="1600" dirty="0"/>
              <a:t>и независима оценка на приложението на принципите на добро демократично </a:t>
            </a:r>
            <a:r>
              <a:rPr lang="ru-RU" sz="1600" dirty="0" smtClean="0"/>
              <a:t>управление;</a:t>
            </a:r>
            <a:endParaRPr lang="ru-RU" sz="1600" dirty="0"/>
          </a:p>
          <a:p>
            <a:pPr algn="just">
              <a:lnSpc>
                <a:spcPct val="100000"/>
              </a:lnSpc>
              <a:buFont typeface="Wingdings" panose="05000000000000000000" pitchFamily="2" charset="2"/>
              <a:buChar char="ü"/>
              <a:tabLst>
                <a:tab pos="627063" algn="l"/>
              </a:tabLst>
            </a:pPr>
            <a:r>
              <a:rPr lang="ru-RU" sz="1600" dirty="0" smtClean="0"/>
              <a:t>Възможности </a:t>
            </a:r>
            <a:r>
              <a:rPr lang="ru-RU" sz="1600" dirty="0"/>
              <a:t>за споделяне на опит и добри практики с други общини, включително на европейско ниво; </a:t>
            </a:r>
          </a:p>
          <a:p>
            <a:pPr algn="just">
              <a:lnSpc>
                <a:spcPct val="100000"/>
              </a:lnSpc>
              <a:buFont typeface="Wingdings" panose="05000000000000000000" pitchFamily="2" charset="2"/>
              <a:buChar char="ü"/>
              <a:tabLst>
                <a:tab pos="627063" algn="l"/>
              </a:tabLst>
            </a:pPr>
            <a:r>
              <a:rPr lang="ru-RU" sz="1600" dirty="0" smtClean="0"/>
              <a:t>Удостоената </a:t>
            </a:r>
            <a:r>
              <a:rPr lang="ru-RU" sz="1600" dirty="0"/>
              <a:t>с Етикета община получава приз (кристален дванадесетостен) и сертификат, удостоверяващ прилагането на европейските принципи за добро демократично управление и постигнатото високо качество на </a:t>
            </a:r>
            <a:r>
              <a:rPr lang="ru-RU" sz="1600" dirty="0" smtClean="0"/>
              <a:t>управление;</a:t>
            </a:r>
            <a:endParaRPr lang="ru-RU" sz="1600" dirty="0"/>
          </a:p>
          <a:p>
            <a:pPr algn="just">
              <a:lnSpc>
                <a:spcPct val="100000"/>
              </a:lnSpc>
              <a:buFont typeface="Wingdings" panose="05000000000000000000" pitchFamily="2" charset="2"/>
              <a:buChar char="ü"/>
              <a:tabLst>
                <a:tab pos="627063" algn="l"/>
              </a:tabLst>
            </a:pPr>
            <a:r>
              <a:rPr lang="ru-RU" sz="1600" dirty="0" smtClean="0"/>
              <a:t>Общината</a:t>
            </a:r>
            <a:r>
              <a:rPr lang="ru-RU" sz="1600" dirty="0"/>
              <a:t>, на която е присъден Европейския етикет, има право да използва за свои представителни цели названието „Присъден Европейски етикет за иновации и добро управление на Съвета на Европа за периода </a:t>
            </a:r>
            <a:r>
              <a:rPr lang="ru-RU" sz="1600" dirty="0" smtClean="0"/>
              <a:t>2022-2024 </a:t>
            </a:r>
            <a:r>
              <a:rPr lang="ru-RU" sz="1600" dirty="0"/>
              <a:t>г.“. </a:t>
            </a:r>
          </a:p>
          <a:p>
            <a:pPr marL="45720" indent="0" algn="just">
              <a:lnSpc>
                <a:spcPct val="170000"/>
              </a:lnSpc>
              <a:buNone/>
              <a:tabLst>
                <a:tab pos="627063" algn="l"/>
              </a:tabLst>
            </a:pPr>
            <a:endParaRPr lang="bg-BG" sz="1400" dirty="0"/>
          </a:p>
        </p:txBody>
      </p:sp>
      <p:sp>
        <p:nvSpPr>
          <p:cNvPr id="4" name="Slide Number Placeholder 3"/>
          <p:cNvSpPr>
            <a:spLocks noGrp="1"/>
          </p:cNvSpPr>
          <p:nvPr>
            <p:ph type="sldNum" sz="quarter" idx="12"/>
          </p:nvPr>
        </p:nvSpPr>
        <p:spPr>
          <a:xfrm>
            <a:off x="10485783" y="6492875"/>
            <a:ext cx="1706217" cy="365125"/>
          </a:xfrm>
        </p:spPr>
        <p:txBody>
          <a:bodyPr/>
          <a:lstStyle/>
          <a:p>
            <a:fld id="{C377F87D-76DC-4CAB-A702-DE12369E759A}" type="slidenum">
              <a:rPr lang="bg-BG" smtClean="0"/>
              <a:t>8</a:t>
            </a:fld>
            <a:endParaRPr lang="bg-BG" dirty="0"/>
          </a:p>
        </p:txBody>
      </p:sp>
    </p:spTree>
    <p:extLst>
      <p:ext uri="{BB962C8B-B14F-4D97-AF65-F5344CB8AC3E}">
        <p14:creationId xmlns:p14="http://schemas.microsoft.com/office/powerpoint/2010/main" val="90728046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idx="1"/>
          </p:nvPr>
        </p:nvSpPr>
        <p:spPr>
          <a:xfrm>
            <a:off x="773974" y="912440"/>
            <a:ext cx="4570912" cy="1255872"/>
          </a:xfrm>
        </p:spPr>
        <p:txBody>
          <a:bodyPr>
            <a:noAutofit/>
          </a:bodyPr>
          <a:lstStyle/>
          <a:p>
            <a:pPr algn="ctr"/>
            <a:r>
              <a:rPr lang="ru-RU" sz="1800" dirty="0">
                <a:solidFill>
                  <a:srgbClr val="000000"/>
                </a:solidFill>
              </a:rPr>
              <a:t>Приз </a:t>
            </a:r>
            <a:endParaRPr lang="ru-RU" sz="1800" dirty="0" smtClean="0">
              <a:solidFill>
                <a:srgbClr val="000000"/>
              </a:solidFill>
            </a:endParaRPr>
          </a:p>
          <a:p>
            <a:pPr algn="ctr"/>
            <a:r>
              <a:rPr lang="ru-RU" sz="1800" b="0" dirty="0" smtClean="0">
                <a:solidFill>
                  <a:srgbClr val="000000"/>
                </a:solidFill>
              </a:rPr>
              <a:t>кристален </a:t>
            </a:r>
            <a:r>
              <a:rPr lang="ru-RU" sz="1800" b="0" dirty="0">
                <a:solidFill>
                  <a:srgbClr val="000000"/>
                </a:solidFill>
              </a:rPr>
              <a:t>дванадесетостен с гравирани 12-те принципа за добро </a:t>
            </a:r>
            <a:r>
              <a:rPr lang="ru-RU" sz="1800" b="0" dirty="0" smtClean="0">
                <a:solidFill>
                  <a:srgbClr val="000000"/>
                </a:solidFill>
              </a:rPr>
              <a:t>управление</a:t>
            </a:r>
            <a:r>
              <a:rPr lang="ru-RU" sz="1800" b="0" dirty="0">
                <a:solidFill>
                  <a:srgbClr val="000000"/>
                </a:solidFill>
              </a:rPr>
              <a:t>, логото на Съвета на Европа и периода на валидност на Европейския етикет</a:t>
            </a:r>
            <a:endParaRPr lang="bg-BG" sz="1800" b="0" dirty="0"/>
          </a:p>
        </p:txBody>
      </p:sp>
      <p:graphicFrame>
        <p:nvGraphicFramePr>
          <p:cNvPr id="6" name="Content Placeholder 5">
            <a:hlinkClick r:id="" action="ppaction://ole?verb=0"/>
          </p:cNvPr>
          <p:cNvGraphicFramePr>
            <a:graphicFrameLocks noGrp="1" noChangeAspect="1"/>
          </p:cNvGraphicFramePr>
          <p:nvPr>
            <p:ph sz="half" idx="2"/>
            <p:extLst>
              <p:ext uri="{D42A27DB-BD31-4B8C-83A1-F6EECF244321}">
                <p14:modId xmlns:p14="http://schemas.microsoft.com/office/powerpoint/2010/main" val="1938721732"/>
              </p:ext>
            </p:extLst>
          </p:nvPr>
        </p:nvGraphicFramePr>
        <p:xfrm>
          <a:off x="5932715" y="2313754"/>
          <a:ext cx="6019800" cy="3930717"/>
        </p:xfrm>
        <a:graphic>
          <a:graphicData uri="http://schemas.openxmlformats.org/presentationml/2006/ole">
            <mc:AlternateContent xmlns:mc="http://schemas.openxmlformats.org/markup-compatibility/2006">
              <mc:Choice xmlns:v="urn:schemas-microsoft-com:vml" Requires="v">
                <p:oleObj spid="_x0000_s1197" name="Presentation" r:id="rId4" imgW="4571967" imgH="3429197" progId="PowerPoint.Show.8">
                  <p:embed/>
                </p:oleObj>
              </mc:Choice>
              <mc:Fallback>
                <p:oleObj name="Presentation" r:id="rId4" imgW="4571967" imgH="3429197" progId="PowerPoint.Show.8">
                  <p:embed/>
                  <p:pic>
                    <p:nvPicPr>
                      <p:cNvPr id="0" name=""/>
                      <p:cNvPicPr/>
                      <p:nvPr/>
                    </p:nvPicPr>
                    <p:blipFill>
                      <a:blip r:embed="rId5"/>
                      <a:stretch>
                        <a:fillRect/>
                      </a:stretch>
                    </p:blipFill>
                    <p:spPr>
                      <a:xfrm>
                        <a:off x="5932715" y="2313754"/>
                        <a:ext cx="6019800" cy="3930717"/>
                      </a:xfrm>
                      <a:prstGeom prst="rect">
                        <a:avLst/>
                      </a:prstGeom>
                    </p:spPr>
                  </p:pic>
                </p:oleObj>
              </mc:Fallback>
            </mc:AlternateContent>
          </a:graphicData>
        </a:graphic>
      </p:graphicFrame>
      <p:sp>
        <p:nvSpPr>
          <p:cNvPr id="9" name="Text Placeholder 8"/>
          <p:cNvSpPr>
            <a:spLocks noGrp="1"/>
          </p:cNvSpPr>
          <p:nvPr>
            <p:ph type="body" sz="quarter" idx="3"/>
          </p:nvPr>
        </p:nvSpPr>
        <p:spPr>
          <a:xfrm>
            <a:off x="5932715" y="912440"/>
            <a:ext cx="5780314" cy="1152911"/>
          </a:xfrm>
        </p:spPr>
        <p:txBody>
          <a:bodyPr>
            <a:noAutofit/>
          </a:bodyPr>
          <a:lstStyle/>
          <a:p>
            <a:pPr algn="ctr"/>
            <a:r>
              <a:rPr lang="ru-RU" sz="1800" dirty="0" smtClean="0">
                <a:solidFill>
                  <a:srgbClr val="000000"/>
                </a:solidFill>
              </a:rPr>
              <a:t>Сертификат</a:t>
            </a:r>
          </a:p>
          <a:p>
            <a:pPr algn="ctr"/>
            <a:r>
              <a:rPr lang="ru-RU" sz="1800" b="0" dirty="0" smtClean="0">
                <a:solidFill>
                  <a:srgbClr val="000000"/>
                </a:solidFill>
              </a:rPr>
              <a:t>удостоверяващ </a:t>
            </a:r>
            <a:r>
              <a:rPr lang="ru-RU" sz="1800" b="0" dirty="0">
                <a:solidFill>
                  <a:srgbClr val="000000"/>
                </a:solidFill>
              </a:rPr>
              <a:t>прилагането на европейските принципи за </a:t>
            </a:r>
            <a:r>
              <a:rPr lang="ru-RU" sz="1800" b="0" dirty="0" smtClean="0">
                <a:solidFill>
                  <a:srgbClr val="000000"/>
                </a:solidFill>
              </a:rPr>
              <a:t>добро </a:t>
            </a:r>
            <a:r>
              <a:rPr lang="ru-RU" sz="1800" b="0" dirty="0">
                <a:solidFill>
                  <a:srgbClr val="000000"/>
                </a:solidFill>
              </a:rPr>
              <a:t>управление и постигнатото високо качество на управление в общината</a:t>
            </a:r>
            <a:endParaRPr lang="bg-BG" sz="1800" b="0" dirty="0"/>
          </a:p>
        </p:txBody>
      </p:sp>
      <p:sp>
        <p:nvSpPr>
          <p:cNvPr id="5" name="Slide Number Placeholder 4"/>
          <p:cNvSpPr>
            <a:spLocks noGrp="1"/>
          </p:cNvSpPr>
          <p:nvPr>
            <p:ph type="sldNum" sz="quarter" idx="12"/>
          </p:nvPr>
        </p:nvSpPr>
        <p:spPr>
          <a:xfrm>
            <a:off x="10485783" y="6492875"/>
            <a:ext cx="1706217" cy="365125"/>
          </a:xfrm>
        </p:spPr>
        <p:txBody>
          <a:bodyPr/>
          <a:lstStyle/>
          <a:p>
            <a:fld id="{C377F87D-76DC-4CAB-A702-DE12369E759A}" type="slidenum">
              <a:rPr lang="bg-BG" smtClean="0"/>
              <a:t>9</a:t>
            </a:fld>
            <a:endParaRPr lang="bg-BG" dirty="0"/>
          </a:p>
        </p:txBody>
      </p:sp>
      <p:pic>
        <p:nvPicPr>
          <p:cNvPr id="7" name="Content Placeholder 6"/>
          <p:cNvPicPr>
            <a:picLocks noGrp="1" noChangeAspect="1"/>
          </p:cNvPicPr>
          <p:nvPr>
            <p:ph sz="half" idx="4294967295"/>
          </p:nvPr>
        </p:nvPicPr>
        <p:blipFill>
          <a:blip r:embed="rId6">
            <a:extLst>
              <a:ext uri="{28A0092B-C50C-407E-A947-70E740481C1C}">
                <a14:useLocalDpi xmlns:a14="http://schemas.microsoft.com/office/drawing/2010/main" val="0"/>
              </a:ext>
            </a:extLst>
          </a:blip>
          <a:stretch>
            <a:fillRect/>
          </a:stretch>
        </p:blipFill>
        <p:spPr>
          <a:xfrm>
            <a:off x="773974" y="2960913"/>
            <a:ext cx="4386943" cy="2884715"/>
          </a:xfrm>
        </p:spPr>
      </p:pic>
    </p:spTree>
    <p:extLst>
      <p:ext uri="{BB962C8B-B14F-4D97-AF65-F5344CB8AC3E}">
        <p14:creationId xmlns:p14="http://schemas.microsoft.com/office/powerpoint/2010/main" val="3852832903"/>
      </p:ext>
    </p:extLst>
  </p:cSld>
  <p:clrMapOvr>
    <a:masterClrMapping/>
  </p:clrMapOvr>
  <p:timing>
    <p:tnLst>
      <p:par>
        <p:cTn id="1" dur="indefinite" restart="never" nodeType="tmRoot"/>
      </p:par>
    </p:tnLst>
  </p:timing>
</p:sld>
</file>

<file path=ppt/theme/theme1.xml><?xml version="1.0" encoding="utf-8"?>
<a:theme xmlns:a="http://schemas.openxmlformats.org/drawingml/2006/main" name="Basis">
  <a:themeElements>
    <a:clrScheme name="Basis">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Basis">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Basis">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ACC63D00-1EE0-4159-BF5A-6FF02000B7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TM03457444[[fn=Basis]]</Template>
  <TotalTime>6271</TotalTime>
  <Words>5300</Words>
  <Application>Microsoft Office PowerPoint</Application>
  <PresentationFormat>Widescreen</PresentationFormat>
  <Paragraphs>280</Paragraphs>
  <Slides>32</Slides>
  <Notes>32</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32</vt:i4>
      </vt:variant>
    </vt:vector>
  </HeadingPairs>
  <TitlesOfParts>
    <vt:vector size="39" baseType="lpstr">
      <vt:lpstr>Arial</vt:lpstr>
      <vt:lpstr>Calibri</vt:lpstr>
      <vt:lpstr>Corbel</vt:lpstr>
      <vt:lpstr>Times New Roman</vt:lpstr>
      <vt:lpstr>Wingdings</vt:lpstr>
      <vt:lpstr>Basis</vt:lpstr>
      <vt:lpstr>Presentation</vt:lpstr>
      <vt:lpstr>ПРЕДСТАВЯНЕ НА ПРОЦЕДУРАТА ЗА ПРИСЪЖДАНЕ НА ЕВРОПЕЙСКИ ЕТИКЕТ ЗА ИНОВАЦИИ И ДОБРО УПРАВЛЕНИЕ НА МЕСТНО НИВО - 2022 г.</vt:lpstr>
      <vt:lpstr>Стратегия за иновации и добро управление на местно ниво на Съвета на Европа </vt:lpstr>
      <vt:lpstr>ДВАНАДЕСЕТТЕ ПРИНЦИПА НА ДОБРО ДЕМОКРАТИЧНО УПРАВЛЕНИЕ НА МЕСТНО НИВО</vt:lpstr>
      <vt:lpstr>ДВАНАДЕСЕТТЕ ПРИНЦИПА НА ДОБРО ДЕМОКРАТИЧНО УПРАВЛЕНИЕ НА МЕСТНО НИВО</vt:lpstr>
      <vt:lpstr>PowerPoint Presentation</vt:lpstr>
      <vt:lpstr>Стратегия за иновации и добро управление на местно ниво на Съвета на Европа </vt:lpstr>
      <vt:lpstr>ЕВРОПЕЙСКИ ЕТИКЕТ ЗА ИНОВАЦИИ И ДОБРО УПРАВЛЕНИЕ  НА МЕСТНО НИВО</vt:lpstr>
      <vt:lpstr>ПРИСЪЖДАНЕ НА ЕВРОПЕЙСКИЯ ЕТИКЕТ И ЗНАЧЕНИЕТО МУ ЗА ОБЩИНИТЕ</vt:lpstr>
      <vt:lpstr>PowerPoint Presentation</vt:lpstr>
      <vt:lpstr>ПРИСЪЖДАНЕ НА ЕВРОПЕЙСКИЯ ЕТИКЕТ НА ОБЩИНИТЕ ОФИЦИАЛНА ЦЕРЕМОНИЯ В РАМКИТЕ НА НАЦИОНАЛЕН ФОРУМ НА МЕСТНИТЕ ВЛАСТИ, ОРГАНИЗИРАН ПО ИНИЦИАТИВА НА НСОРБ</vt:lpstr>
      <vt:lpstr>Основни етапи от процедурата за присъждане на Етикет за иновации и добро управление на местно ниво 2022 г.</vt:lpstr>
      <vt:lpstr>ЕТАП 3 «АНКЕТНИ ПРОУЧВАНИЯ СРЕД ГРАЖДАНИТЕ И СРЕД ОБЩИНСКИТЕ СЪВЕТНИЦИ»</vt:lpstr>
      <vt:lpstr>Извадка  от Въпросника за граждани</vt:lpstr>
      <vt:lpstr>ЕТАП 4 «НЕЗАВИСИМА ПРОВЕРКА И ВЕРИФИКАЦИЯ НА САМООЦЕНКИТЕ НА ОБЩИНИТЕ-КАНДИДАТИ»</vt:lpstr>
      <vt:lpstr>ЕТАП 4 «НЕЗАВИСИМА ПРОВЕРКА И ВЕРИФИКАЦИЯ НА САМООЦЕНКИТЕ НА ОБЩИНИТЕ-КАНДИДАТИ»</vt:lpstr>
      <vt:lpstr>ЕТАП 6 «КЛАСИРАНЕ НА ОБЩИНИТЕ»</vt:lpstr>
      <vt:lpstr>Кандидатстване на общините</vt:lpstr>
      <vt:lpstr>За да кандидатства за присъждането на Европейския етикет,  общината следва да извърши следните действия:</vt:lpstr>
      <vt:lpstr>Попълване на Заявление за кандидатстване – Образец № 1</vt:lpstr>
      <vt:lpstr>Подготовка на документите за кандидатстване:</vt:lpstr>
      <vt:lpstr>Попълване  на  Приложение 1.  Еталон (бенчмарк) за самооценка</vt:lpstr>
      <vt:lpstr>Приложение 1. Еталон (бенчмарк) за самооценка</vt:lpstr>
      <vt:lpstr>Пример за попълнен работен лист за Принцип 1 на Еталон (бенчмарк)  </vt:lpstr>
      <vt:lpstr>Пример за попълнен работен лист Обобщена матрица за ниво на изпълнение на Еталон (бенчмарк) </vt:lpstr>
      <vt:lpstr>Попълване  на  Образец № 2. Общ списък с материали</vt:lpstr>
      <vt:lpstr>PowerPoint Presentation</vt:lpstr>
      <vt:lpstr>Файл с Указания за попълване на Общ списък с материали, доказващи прилагането на 12-те принципа на добро демократично управление </vt:lpstr>
      <vt:lpstr>Пример за попълнен файл за Образец № 2. Общ списък с материали, Принцип 1, индикатор 1  (на базата на общини участвали в предишната процедура)</vt:lpstr>
      <vt:lpstr>ИЗПРАЩАНЕ НА ДОКУМЕНТИТЕ ЗА КАНДИДАТСТВАНЕ  В СРОК ДО 10 юни 2022 г. включително</vt:lpstr>
      <vt:lpstr>АДМИНИСТРАТИВНА ПРОВЕРКА  ЗА НАЛИЧИЕТО, РЕДОВНОСТТА И ЗАКОНОСЪОБРАЗНОСТТА  НА ДОКУМЕНТИТЕ ЗА КАНДИДАТСТВАНЕ </vt:lpstr>
      <vt:lpstr>НАЙ-ЧЕСТО ДОПУСКАНИ ГРЕШКИ И ПРОПУСКИ НА ОБЩИНИТЕ ПРИ КАНДИДАТСТВАНЕТО ЗА ЕВРОПЕЙСКИЯ ЕТИКЕТ</vt:lpstr>
      <vt:lpstr>ЗА ПОВЕЧЕ ИНФОРМАЦИЯ: </vt:lpstr>
    </vt:vector>
  </TitlesOfParts>
  <Company>Ministry of Regional Development and Public Works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VESELKA DOBREVA PETROVA</dc:creator>
  <cp:lastModifiedBy>MIHAIL VELINOV VASILEV</cp:lastModifiedBy>
  <cp:revision>297</cp:revision>
  <cp:lastPrinted>2022-04-11T06:22:45Z</cp:lastPrinted>
  <dcterms:created xsi:type="dcterms:W3CDTF">2022-02-15T14:04:08Z</dcterms:created>
  <dcterms:modified xsi:type="dcterms:W3CDTF">2022-04-11T08:51:44Z</dcterms:modified>
</cp:coreProperties>
</file>